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9"/>
  </p:notesMasterIdLst>
  <p:sldIdLst>
    <p:sldId id="256" r:id="rId2"/>
    <p:sldId id="257" r:id="rId3"/>
    <p:sldId id="298" r:id="rId4"/>
    <p:sldId id="259" r:id="rId5"/>
    <p:sldId id="260" r:id="rId6"/>
    <p:sldId id="261" r:id="rId7"/>
    <p:sldId id="300" r:id="rId8"/>
    <p:sldId id="299" r:id="rId9"/>
    <p:sldId id="306" r:id="rId10"/>
    <p:sldId id="388" r:id="rId11"/>
    <p:sldId id="387" r:id="rId12"/>
    <p:sldId id="307" r:id="rId13"/>
    <p:sldId id="308" r:id="rId14"/>
    <p:sldId id="309" r:id="rId15"/>
    <p:sldId id="330" r:id="rId16"/>
    <p:sldId id="331" r:id="rId17"/>
    <p:sldId id="332" r:id="rId18"/>
    <p:sldId id="389" r:id="rId19"/>
    <p:sldId id="402" r:id="rId20"/>
    <p:sldId id="403" r:id="rId21"/>
    <p:sldId id="401" r:id="rId22"/>
    <p:sldId id="400" r:id="rId23"/>
    <p:sldId id="399" r:id="rId24"/>
    <p:sldId id="398" r:id="rId25"/>
    <p:sldId id="397" r:id="rId26"/>
    <p:sldId id="396" r:id="rId27"/>
    <p:sldId id="392" r:id="rId28"/>
    <p:sldId id="395" r:id="rId29"/>
    <p:sldId id="393" r:id="rId30"/>
    <p:sldId id="394" r:id="rId31"/>
    <p:sldId id="406" r:id="rId32"/>
    <p:sldId id="407" r:id="rId33"/>
    <p:sldId id="408" r:id="rId34"/>
    <p:sldId id="409" r:id="rId35"/>
    <p:sldId id="410" r:id="rId36"/>
    <p:sldId id="411" r:id="rId37"/>
    <p:sldId id="404" r:id="rId38"/>
    <p:sldId id="405" r:id="rId39"/>
    <p:sldId id="421" r:id="rId40"/>
    <p:sldId id="422" r:id="rId41"/>
    <p:sldId id="423" r:id="rId42"/>
    <p:sldId id="434" r:id="rId43"/>
    <p:sldId id="424" r:id="rId44"/>
    <p:sldId id="425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433" r:id="rId53"/>
    <p:sldId id="413" r:id="rId54"/>
    <p:sldId id="412" r:id="rId55"/>
    <p:sldId id="414" r:id="rId56"/>
    <p:sldId id="415" r:id="rId57"/>
    <p:sldId id="416" r:id="rId58"/>
    <p:sldId id="417" r:id="rId59"/>
    <p:sldId id="418" r:id="rId60"/>
    <p:sldId id="419" r:id="rId61"/>
    <p:sldId id="420" r:id="rId62"/>
    <p:sldId id="310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12" r:id="rId71"/>
    <p:sldId id="313" r:id="rId72"/>
    <p:sldId id="348" r:id="rId73"/>
    <p:sldId id="344" r:id="rId74"/>
    <p:sldId id="345" r:id="rId75"/>
    <p:sldId id="346" r:id="rId76"/>
    <p:sldId id="347" r:id="rId77"/>
    <p:sldId id="349" r:id="rId78"/>
    <p:sldId id="350" r:id="rId79"/>
    <p:sldId id="351" r:id="rId80"/>
    <p:sldId id="352" r:id="rId81"/>
    <p:sldId id="353" r:id="rId82"/>
    <p:sldId id="354" r:id="rId83"/>
    <p:sldId id="357" r:id="rId84"/>
    <p:sldId id="314" r:id="rId85"/>
    <p:sldId id="355" r:id="rId86"/>
    <p:sldId id="356" r:id="rId87"/>
    <p:sldId id="358" r:id="rId88"/>
    <p:sldId id="359" r:id="rId89"/>
    <p:sldId id="360" r:id="rId90"/>
    <p:sldId id="361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3" r:id="rId101"/>
    <p:sldId id="372" r:id="rId102"/>
    <p:sldId id="317" r:id="rId103"/>
    <p:sldId id="374" r:id="rId104"/>
    <p:sldId id="375" r:id="rId105"/>
    <p:sldId id="376" r:id="rId106"/>
    <p:sldId id="377" r:id="rId107"/>
    <p:sldId id="378" r:id="rId108"/>
    <p:sldId id="386" r:id="rId109"/>
    <p:sldId id="379" r:id="rId110"/>
    <p:sldId id="380" r:id="rId111"/>
    <p:sldId id="381" r:id="rId112"/>
    <p:sldId id="382" r:id="rId113"/>
    <p:sldId id="383" r:id="rId114"/>
    <p:sldId id="384" r:id="rId115"/>
    <p:sldId id="385" r:id="rId116"/>
    <p:sldId id="316" r:id="rId117"/>
    <p:sldId id="318" r:id="rId118"/>
    <p:sldId id="319" r:id="rId119"/>
    <p:sldId id="435" r:id="rId120"/>
    <p:sldId id="436" r:id="rId121"/>
    <p:sldId id="437" r:id="rId122"/>
    <p:sldId id="438" r:id="rId123"/>
    <p:sldId id="439" r:id="rId124"/>
    <p:sldId id="320" r:id="rId125"/>
    <p:sldId id="321" r:id="rId126"/>
    <p:sldId id="323" r:id="rId127"/>
    <p:sldId id="324" r:id="rId128"/>
    <p:sldId id="325" r:id="rId129"/>
    <p:sldId id="326" r:id="rId130"/>
    <p:sldId id="327" r:id="rId131"/>
    <p:sldId id="328" r:id="rId132"/>
    <p:sldId id="329" r:id="rId133"/>
    <p:sldId id="302" r:id="rId134"/>
    <p:sldId id="303" r:id="rId135"/>
    <p:sldId id="304" r:id="rId136"/>
    <p:sldId id="305" r:id="rId137"/>
    <p:sldId id="294" r:id="rId138"/>
  </p:sldIdLst>
  <p:sldSz cx="12192000" cy="6858000"/>
  <p:notesSz cx="6888163" cy="10020300"/>
  <p:embeddedFontLst>
    <p:embeddedFont>
      <p:font typeface="Tahoma" panose="020B0604030504040204" pitchFamily="34" charset="0"/>
      <p:regular r:id="rId140"/>
      <p:bold r:id="rId141"/>
    </p:embeddedFont>
    <p:embeddedFont>
      <p:font typeface="Calibri" panose="020F0502020204030204" pitchFamily="34" charset="0"/>
      <p:regular r:id="rId142"/>
      <p:bold r:id="rId143"/>
      <p:italic r:id="rId144"/>
      <p:boldItalic r:id="rId1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6" roundtripDataSignature="AMtx7minkPbuJqC0V/ghh6VdglJWmqYy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3" autoAdjust="0"/>
    <p:restoredTop sz="94660"/>
  </p:normalViewPr>
  <p:slideViewPr>
    <p:cSldViewPr snapToGrid="0">
      <p:cViewPr>
        <p:scale>
          <a:sx n="30" d="100"/>
          <a:sy n="30" d="100"/>
        </p:scale>
        <p:origin x="-1164" y="-8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.fntdata"/><Relationship Id="rId14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2.fntdata"/><Relationship Id="rId146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4.fntdata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5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pt-BR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‹nº›</a:t>
            </a:fld>
            <a:endParaRPr lang="pt-BR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86762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1585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0" name="Google Shape;200;p1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</a:t>
            </a:fld>
            <a:endParaRPr/>
          </a:p>
        </p:txBody>
      </p:sp>
      <p:sp>
        <p:nvSpPr>
          <p:cNvPr id="201" name="Google Shape;201;p1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2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02" name="Google Shape;302;p2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102</a:t>
            </a:fld>
            <a:endParaRPr/>
          </a:p>
        </p:txBody>
      </p:sp>
      <p:sp>
        <p:nvSpPr>
          <p:cNvPr id="303" name="Google Shape;303;p2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2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02" name="Google Shape;302;p2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103</a:t>
            </a:fld>
            <a:endParaRPr/>
          </a:p>
        </p:txBody>
      </p:sp>
      <p:sp>
        <p:nvSpPr>
          <p:cNvPr id="303" name="Google Shape;303;p2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2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02" name="Google Shape;302;p2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104</a:t>
            </a:fld>
            <a:endParaRPr/>
          </a:p>
        </p:txBody>
      </p:sp>
      <p:sp>
        <p:nvSpPr>
          <p:cNvPr id="303" name="Google Shape;303;p2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2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02" name="Google Shape;302;p2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105</a:t>
            </a:fld>
            <a:endParaRPr/>
          </a:p>
        </p:txBody>
      </p:sp>
      <p:sp>
        <p:nvSpPr>
          <p:cNvPr id="303" name="Google Shape;303;p2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2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02" name="Google Shape;302;p2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106</a:t>
            </a:fld>
            <a:endParaRPr/>
          </a:p>
        </p:txBody>
      </p:sp>
      <p:sp>
        <p:nvSpPr>
          <p:cNvPr id="303" name="Google Shape;303;p2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2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02" name="Google Shape;302;p2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107</a:t>
            </a:fld>
            <a:endParaRPr/>
          </a:p>
        </p:txBody>
      </p:sp>
      <p:sp>
        <p:nvSpPr>
          <p:cNvPr id="303" name="Google Shape;303;p2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2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02" name="Google Shape;302;p2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108</a:t>
            </a:fld>
            <a:endParaRPr/>
          </a:p>
        </p:txBody>
      </p:sp>
      <p:sp>
        <p:nvSpPr>
          <p:cNvPr id="303" name="Google Shape;303;p2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2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02" name="Google Shape;302;p2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109</a:t>
            </a:fld>
            <a:endParaRPr/>
          </a:p>
        </p:txBody>
      </p:sp>
      <p:sp>
        <p:nvSpPr>
          <p:cNvPr id="303" name="Google Shape;303;p2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2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02" name="Google Shape;302;p2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110</a:t>
            </a:fld>
            <a:endParaRPr/>
          </a:p>
        </p:txBody>
      </p:sp>
      <p:sp>
        <p:nvSpPr>
          <p:cNvPr id="303" name="Google Shape;303;p2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2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02" name="Google Shape;302;p2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111</a:t>
            </a:fld>
            <a:endParaRPr/>
          </a:p>
        </p:txBody>
      </p:sp>
      <p:sp>
        <p:nvSpPr>
          <p:cNvPr id="303" name="Google Shape;303;p2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0" name="Google Shape;200;p1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11</a:t>
            </a:fld>
            <a:endParaRPr/>
          </a:p>
        </p:txBody>
      </p:sp>
      <p:sp>
        <p:nvSpPr>
          <p:cNvPr id="201" name="Google Shape;201;p1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2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02" name="Google Shape;302;p2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112</a:t>
            </a:fld>
            <a:endParaRPr/>
          </a:p>
        </p:txBody>
      </p:sp>
      <p:sp>
        <p:nvSpPr>
          <p:cNvPr id="303" name="Google Shape;303;p2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2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02" name="Google Shape;302;p2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113</a:t>
            </a:fld>
            <a:endParaRPr/>
          </a:p>
        </p:txBody>
      </p:sp>
      <p:sp>
        <p:nvSpPr>
          <p:cNvPr id="303" name="Google Shape;303;p2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2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02" name="Google Shape;302;p2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114</a:t>
            </a:fld>
            <a:endParaRPr/>
          </a:p>
        </p:txBody>
      </p:sp>
      <p:sp>
        <p:nvSpPr>
          <p:cNvPr id="303" name="Google Shape;303;p2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2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02" name="Google Shape;302;p2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115</a:t>
            </a:fld>
            <a:endParaRPr/>
          </a:p>
        </p:txBody>
      </p:sp>
      <p:sp>
        <p:nvSpPr>
          <p:cNvPr id="303" name="Google Shape;303;p2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2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95" name="Google Shape;295;p2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116</a:t>
            </a:fld>
            <a:endParaRPr/>
          </a:p>
        </p:txBody>
      </p:sp>
      <p:sp>
        <p:nvSpPr>
          <p:cNvPr id="296" name="Google Shape;296;p2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22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08" name="Google Shape;308;p22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117</a:t>
            </a:fld>
            <a:endParaRPr/>
          </a:p>
        </p:txBody>
      </p:sp>
      <p:sp>
        <p:nvSpPr>
          <p:cNvPr id="309" name="Google Shape;309;p22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2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15" name="Google Shape;315;p2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118</a:t>
            </a:fld>
            <a:endParaRPr/>
          </a:p>
        </p:txBody>
      </p:sp>
      <p:sp>
        <p:nvSpPr>
          <p:cNvPr id="316" name="Google Shape;316;p2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2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15" name="Google Shape;315;p2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119</a:t>
            </a:fld>
            <a:endParaRPr/>
          </a:p>
        </p:txBody>
      </p:sp>
      <p:sp>
        <p:nvSpPr>
          <p:cNvPr id="316" name="Google Shape;316;p2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2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15" name="Google Shape;315;p2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120</a:t>
            </a:fld>
            <a:endParaRPr/>
          </a:p>
        </p:txBody>
      </p:sp>
      <p:sp>
        <p:nvSpPr>
          <p:cNvPr id="316" name="Google Shape;316;p2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2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15" name="Google Shape;315;p2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121</a:t>
            </a:fld>
            <a:endParaRPr/>
          </a:p>
        </p:txBody>
      </p:sp>
      <p:sp>
        <p:nvSpPr>
          <p:cNvPr id="316" name="Google Shape;316;p2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18" name="Google Shape;218;p1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12</a:t>
            </a:fld>
            <a:endParaRPr/>
          </a:p>
        </p:txBody>
      </p:sp>
      <p:sp>
        <p:nvSpPr>
          <p:cNvPr id="219" name="Google Shape;219;p1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2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15" name="Google Shape;315;p2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122</a:t>
            </a:fld>
            <a:endParaRPr/>
          </a:p>
        </p:txBody>
      </p:sp>
      <p:sp>
        <p:nvSpPr>
          <p:cNvPr id="316" name="Google Shape;316;p2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2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15" name="Google Shape;315;p2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123</a:t>
            </a:fld>
            <a:endParaRPr/>
          </a:p>
        </p:txBody>
      </p:sp>
      <p:sp>
        <p:nvSpPr>
          <p:cNvPr id="316" name="Google Shape;316;p2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35e62d22d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1135e62d22d_2_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21" name="Google Shape;321;g1135e62d22d_2_4:notes"/>
          <p:cNvSpPr txBox="1">
            <a:spLocks noGrp="1"/>
          </p:cNvSpPr>
          <p:nvPr>
            <p:ph type="sldNum" idx="12"/>
          </p:nvPr>
        </p:nvSpPr>
        <p:spPr>
          <a:xfrm>
            <a:off x="3901698" y="9517546"/>
            <a:ext cx="2984871" cy="50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124</a:t>
            </a:fld>
            <a:endParaRPr/>
          </a:p>
        </p:txBody>
      </p:sp>
      <p:sp>
        <p:nvSpPr>
          <p:cNvPr id="322" name="Google Shape;322;g1135e62d22d_2_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35e62d22d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1135e62d22d_2_1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28" name="Google Shape;328;g1135e62d22d_2_10:notes"/>
          <p:cNvSpPr txBox="1">
            <a:spLocks noGrp="1"/>
          </p:cNvSpPr>
          <p:nvPr>
            <p:ph type="sldNum" idx="12"/>
          </p:nvPr>
        </p:nvSpPr>
        <p:spPr>
          <a:xfrm>
            <a:off x="3901698" y="9517546"/>
            <a:ext cx="2984871" cy="50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125</a:t>
            </a:fld>
            <a:endParaRPr/>
          </a:p>
        </p:txBody>
      </p:sp>
      <p:sp>
        <p:nvSpPr>
          <p:cNvPr id="329" name="Google Shape;329;g1135e62d22d_2_1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2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41" name="Google Shape;341;p2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126</a:t>
            </a:fld>
            <a:endParaRPr/>
          </a:p>
        </p:txBody>
      </p:sp>
      <p:sp>
        <p:nvSpPr>
          <p:cNvPr id="342" name="Google Shape;342;p2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26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47" name="Google Shape;347;p26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127</a:t>
            </a:fld>
            <a:endParaRPr/>
          </a:p>
        </p:txBody>
      </p:sp>
      <p:sp>
        <p:nvSpPr>
          <p:cNvPr id="348" name="Google Shape;348;p26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2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54" name="Google Shape;354;p2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128</a:t>
            </a:fld>
            <a:endParaRPr/>
          </a:p>
        </p:txBody>
      </p:sp>
      <p:sp>
        <p:nvSpPr>
          <p:cNvPr id="355" name="Google Shape;355;p2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8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60" name="Google Shape;360;p28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129</a:t>
            </a:fld>
            <a:endParaRPr/>
          </a:p>
        </p:txBody>
      </p:sp>
      <p:sp>
        <p:nvSpPr>
          <p:cNvPr id="361" name="Google Shape;361;p28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29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66" name="Google Shape;366;p29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130</a:t>
            </a:fld>
            <a:endParaRPr/>
          </a:p>
        </p:txBody>
      </p:sp>
      <p:sp>
        <p:nvSpPr>
          <p:cNvPr id="367" name="Google Shape;367;p29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3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72" name="Google Shape;372;p3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131</a:t>
            </a:fld>
            <a:endParaRPr/>
          </a:p>
        </p:txBody>
      </p:sp>
      <p:sp>
        <p:nvSpPr>
          <p:cNvPr id="373" name="Google Shape;373;p3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2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43" name="Google Shape;243;p12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13</a:t>
            </a:fld>
            <a:endParaRPr/>
          </a:p>
        </p:txBody>
      </p:sp>
      <p:sp>
        <p:nvSpPr>
          <p:cNvPr id="244" name="Google Shape;244;p12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3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78" name="Google Shape;378;p3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132</a:t>
            </a:fld>
            <a:endParaRPr/>
          </a:p>
        </p:txBody>
      </p:sp>
      <p:sp>
        <p:nvSpPr>
          <p:cNvPr id="379" name="Google Shape;379;p3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134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135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136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16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454" name="Google Shape;454;p16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137</a:t>
            </a:fld>
            <a:endParaRPr/>
          </a:p>
        </p:txBody>
      </p:sp>
      <p:sp>
        <p:nvSpPr>
          <p:cNvPr id="455" name="Google Shape;455;p16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1995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14</a:t>
            </a:fld>
            <a:endParaRPr/>
          </a:p>
        </p:txBody>
      </p:sp>
      <p:sp>
        <p:nvSpPr>
          <p:cNvPr id="251" name="Google Shape;251;p1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15</a:t>
            </a:fld>
            <a:endParaRPr/>
          </a:p>
        </p:txBody>
      </p:sp>
      <p:sp>
        <p:nvSpPr>
          <p:cNvPr id="251" name="Google Shape;251;p1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16</a:t>
            </a:fld>
            <a:endParaRPr/>
          </a:p>
        </p:txBody>
      </p:sp>
      <p:sp>
        <p:nvSpPr>
          <p:cNvPr id="251" name="Google Shape;251;p1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17</a:t>
            </a:fld>
            <a:endParaRPr/>
          </a:p>
        </p:txBody>
      </p:sp>
      <p:sp>
        <p:nvSpPr>
          <p:cNvPr id="251" name="Google Shape;251;p1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18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19</a:t>
            </a:fld>
            <a:endParaRPr/>
          </a:p>
        </p:txBody>
      </p:sp>
      <p:sp>
        <p:nvSpPr>
          <p:cNvPr id="251" name="Google Shape;251;p1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92" name="Google Shape;92;p2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</a:t>
            </a:fld>
            <a:endParaRPr/>
          </a:p>
        </p:txBody>
      </p:sp>
      <p:sp>
        <p:nvSpPr>
          <p:cNvPr id="93" name="Google Shape;93;p2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3426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20</a:t>
            </a:fld>
            <a:endParaRPr/>
          </a:p>
        </p:txBody>
      </p:sp>
      <p:sp>
        <p:nvSpPr>
          <p:cNvPr id="251" name="Google Shape;251;p1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21</a:t>
            </a:fld>
            <a:endParaRPr/>
          </a:p>
        </p:txBody>
      </p:sp>
      <p:sp>
        <p:nvSpPr>
          <p:cNvPr id="251" name="Google Shape;251;p1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22</a:t>
            </a:fld>
            <a:endParaRPr/>
          </a:p>
        </p:txBody>
      </p:sp>
      <p:sp>
        <p:nvSpPr>
          <p:cNvPr id="251" name="Google Shape;251;p1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23</a:t>
            </a:fld>
            <a:endParaRPr/>
          </a:p>
        </p:txBody>
      </p:sp>
      <p:sp>
        <p:nvSpPr>
          <p:cNvPr id="251" name="Google Shape;251;p1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24</a:t>
            </a:fld>
            <a:endParaRPr/>
          </a:p>
        </p:txBody>
      </p:sp>
      <p:sp>
        <p:nvSpPr>
          <p:cNvPr id="251" name="Google Shape;251;p1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25</a:t>
            </a:fld>
            <a:endParaRPr/>
          </a:p>
        </p:txBody>
      </p:sp>
      <p:sp>
        <p:nvSpPr>
          <p:cNvPr id="251" name="Google Shape;251;p1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26</a:t>
            </a:fld>
            <a:endParaRPr/>
          </a:p>
        </p:txBody>
      </p:sp>
      <p:sp>
        <p:nvSpPr>
          <p:cNvPr id="251" name="Google Shape;251;p1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27</a:t>
            </a:fld>
            <a:endParaRPr/>
          </a:p>
        </p:txBody>
      </p:sp>
      <p:sp>
        <p:nvSpPr>
          <p:cNvPr id="251" name="Google Shape;251;p1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28</a:t>
            </a:fld>
            <a:endParaRPr/>
          </a:p>
        </p:txBody>
      </p:sp>
      <p:sp>
        <p:nvSpPr>
          <p:cNvPr id="251" name="Google Shape;251;p1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29</a:t>
            </a:fld>
            <a:endParaRPr/>
          </a:p>
        </p:txBody>
      </p:sp>
      <p:sp>
        <p:nvSpPr>
          <p:cNvPr id="251" name="Google Shape;251;p1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3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105" name="Google Shape;105;p3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</a:t>
            </a:fld>
            <a:endParaRPr/>
          </a:p>
        </p:txBody>
      </p:sp>
      <p:sp>
        <p:nvSpPr>
          <p:cNvPr id="106" name="Google Shape;106;p3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17643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30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31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32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33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34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35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36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37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38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39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125" name="Google Shape;125;p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</a:t>
            </a:fld>
            <a:endParaRPr/>
          </a:p>
        </p:txBody>
      </p:sp>
      <p:sp>
        <p:nvSpPr>
          <p:cNvPr id="126" name="Google Shape;126;p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3973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41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43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44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45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46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47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48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49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50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51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36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136" name="Google Shape;136;p36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</a:t>
            </a:fld>
            <a:endParaRPr/>
          </a:p>
        </p:txBody>
      </p:sp>
      <p:sp>
        <p:nvSpPr>
          <p:cNvPr id="137" name="Google Shape;137;p36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41408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52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53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54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55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56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57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58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59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60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3" name="Google Shape;26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61</a:t>
            </a:fld>
            <a:endParaRPr/>
          </a:p>
        </p:txBody>
      </p:sp>
      <p:sp>
        <p:nvSpPr>
          <p:cNvPr id="264" name="Google Shape;264;p1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3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148" name="Google Shape;148;p3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</a:t>
            </a:fld>
            <a:endParaRPr/>
          </a:p>
        </p:txBody>
      </p:sp>
      <p:sp>
        <p:nvSpPr>
          <p:cNvPr id="149" name="Google Shape;149;p3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31637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1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6" name="Google Shape;256;p1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62</a:t>
            </a:fld>
            <a:endParaRPr/>
          </a:p>
        </p:txBody>
      </p:sp>
      <p:sp>
        <p:nvSpPr>
          <p:cNvPr id="257" name="Google Shape;257;p1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63</a:t>
            </a:fld>
            <a:endParaRPr/>
          </a:p>
        </p:txBody>
      </p:sp>
      <p:sp>
        <p:nvSpPr>
          <p:cNvPr id="251" name="Google Shape;251;p1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64</a:t>
            </a:fld>
            <a:endParaRPr/>
          </a:p>
        </p:txBody>
      </p:sp>
      <p:sp>
        <p:nvSpPr>
          <p:cNvPr id="251" name="Google Shape;251;p1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65</a:t>
            </a:fld>
            <a:endParaRPr/>
          </a:p>
        </p:txBody>
      </p:sp>
      <p:sp>
        <p:nvSpPr>
          <p:cNvPr id="251" name="Google Shape;251;p1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66</a:t>
            </a:fld>
            <a:endParaRPr/>
          </a:p>
        </p:txBody>
      </p:sp>
      <p:sp>
        <p:nvSpPr>
          <p:cNvPr id="251" name="Google Shape;251;p1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67</a:t>
            </a:fld>
            <a:endParaRPr/>
          </a:p>
        </p:txBody>
      </p:sp>
      <p:sp>
        <p:nvSpPr>
          <p:cNvPr id="251" name="Google Shape;251;p1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68</a:t>
            </a:fld>
            <a:endParaRPr/>
          </a:p>
        </p:txBody>
      </p:sp>
      <p:sp>
        <p:nvSpPr>
          <p:cNvPr id="251" name="Google Shape;251;p1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50" name="Google Shape;250;p13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69</a:t>
            </a:fld>
            <a:endParaRPr/>
          </a:p>
        </p:txBody>
      </p:sp>
      <p:sp>
        <p:nvSpPr>
          <p:cNvPr id="251" name="Google Shape;251;p1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6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69" name="Google Shape;269;p16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70</a:t>
            </a:fld>
            <a:endParaRPr/>
          </a:p>
        </p:txBody>
      </p:sp>
      <p:sp>
        <p:nvSpPr>
          <p:cNvPr id="270" name="Google Shape;270;p16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71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125" name="Google Shape;125;p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</a:t>
            </a:fld>
            <a:endParaRPr/>
          </a:p>
        </p:txBody>
      </p:sp>
      <p:sp>
        <p:nvSpPr>
          <p:cNvPr id="126" name="Google Shape;126;p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06169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72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73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74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75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76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77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78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79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80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81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125" name="Google Shape;125;p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</a:t>
            </a:fld>
            <a:endParaRPr/>
          </a:p>
        </p:txBody>
      </p:sp>
      <p:sp>
        <p:nvSpPr>
          <p:cNvPr id="126" name="Google Shape;126;p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68113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82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83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8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82" name="Google Shape;282;p18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84</a:t>
            </a:fld>
            <a:endParaRPr/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85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86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87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88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89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90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91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0" name="Google Shape;200;p1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</a:t>
            </a:fld>
            <a:endParaRPr/>
          </a:p>
        </p:txBody>
      </p:sp>
      <p:sp>
        <p:nvSpPr>
          <p:cNvPr id="201" name="Google Shape;201;p1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92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93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94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95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96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97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98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99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100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76" name="Google Shape;276;p1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101</a:t>
            </a:fld>
            <a:endParaRPr/>
          </a:p>
        </p:txBody>
      </p:sp>
      <p:sp>
        <p:nvSpPr>
          <p:cNvPr id="277" name="Google Shape;277;p1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">
  <p:cSld name="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16;p18"/>
          <p:cNvSpPr/>
          <p:nvPr/>
        </p:nvSpPr>
        <p:spPr>
          <a:xfrm>
            <a:off x="0" y="825689"/>
            <a:ext cx="12191999" cy="2594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" name="Google Shape;17;p18"/>
          <p:cNvSpPr txBox="1">
            <a:spLocks noGrp="1"/>
          </p:cNvSpPr>
          <p:nvPr>
            <p:ph type="ctrTitle"/>
          </p:nvPr>
        </p:nvSpPr>
        <p:spPr>
          <a:xfrm>
            <a:off x="1628167" y="1057522"/>
            <a:ext cx="10259191" cy="217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  <a:defRPr sz="44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subTitle" idx="1"/>
          </p:nvPr>
        </p:nvSpPr>
        <p:spPr>
          <a:xfrm>
            <a:off x="1646643" y="3751119"/>
            <a:ext cx="4985065" cy="160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 b="0"/>
            </a:lvl1pPr>
            <a:lvl2pPr lvl="1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/>
          <p:nvPr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" name="Google Shape;21;p18"/>
          <p:cNvSpPr>
            <a:spLocks noGrp="1"/>
          </p:cNvSpPr>
          <p:nvPr>
            <p:ph type="pic" idx="2"/>
          </p:nvPr>
        </p:nvSpPr>
        <p:spPr>
          <a:xfrm>
            <a:off x="6859936" y="3577388"/>
            <a:ext cx="5332064" cy="3280611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1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3" name="Google Shape;23;p18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0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" name="Google Shape;26;p19"/>
          <p:cNvSpPr/>
          <p:nvPr/>
        </p:nvSpPr>
        <p:spPr>
          <a:xfrm>
            <a:off x="8175813" y="0"/>
            <a:ext cx="4016188" cy="59472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" name="Google Shape;27;p19"/>
          <p:cNvSpPr/>
          <p:nvPr/>
        </p:nvSpPr>
        <p:spPr>
          <a:xfrm>
            <a:off x="1525" y="534198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" name="Google Shape;28;p19"/>
          <p:cNvSpPr/>
          <p:nvPr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787178" y="1475399"/>
            <a:ext cx="6623040" cy="79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787179" y="2502047"/>
            <a:ext cx="6623039" cy="303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  <a:defRPr sz="2000" b="0"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>
            <a:spLocks noGrp="1"/>
          </p:cNvSpPr>
          <p:nvPr>
            <p:ph type="pic" idx="2"/>
          </p:nvPr>
        </p:nvSpPr>
        <p:spPr>
          <a:xfrm>
            <a:off x="8194348" y="1085431"/>
            <a:ext cx="3997652" cy="5037857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19"/>
          <p:cNvSpPr/>
          <p:nvPr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" name="Google Shape;33;p19"/>
          <p:cNvSpPr/>
          <p:nvPr/>
        </p:nvSpPr>
        <p:spPr>
          <a:xfrm>
            <a:off x="1525" y="6240737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787178" y="6309360"/>
            <a:ext cx="66230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/>
          <p:nvPr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" name="Google Shape;36;p19"/>
          <p:cNvSpPr txBox="1">
            <a:spLocks noGrp="1"/>
          </p:cNvSpPr>
          <p:nvPr>
            <p:ph type="dt" idx="10"/>
          </p:nvPr>
        </p:nvSpPr>
        <p:spPr>
          <a:xfrm>
            <a:off x="8379537" y="6309360"/>
            <a:ext cx="188559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sldNum" idx="12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8" name="Google Shape;38;p19"/>
          <p:cNvSpPr/>
          <p:nvPr/>
        </p:nvSpPr>
        <p:spPr>
          <a:xfrm>
            <a:off x="0" y="6277687"/>
            <a:ext cx="12192000" cy="59082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" name="Google Shape;39;p19"/>
          <p:cNvSpPr/>
          <p:nvPr/>
        </p:nvSpPr>
        <p:spPr>
          <a:xfrm>
            <a:off x="1524" y="6470073"/>
            <a:ext cx="1218895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" name="Google Shape;40;p19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" name="Google Shape;41;p19"/>
          <p:cNvSpPr txBox="1"/>
          <p:nvPr/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LINGUAGEMD E PROGROMAÇÃO PARA IA COM PYTHON</a:t>
            </a:r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quipe">
  <p:cSld name="Equip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4" name="Google Shape;44;p20"/>
          <p:cNvSpPr/>
          <p:nvPr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" name="Google Shape;45;p20"/>
          <p:cNvSpPr/>
          <p:nvPr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wentieth Century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/>
          <p:nvPr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20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54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rodução">
  <p:cSld name="Introduçã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" name="Google Shape;52;p24"/>
          <p:cNvSpPr/>
          <p:nvPr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3" name="Google Shape;53;p24"/>
          <p:cNvSpPr/>
          <p:nvPr/>
        </p:nvSpPr>
        <p:spPr>
          <a:xfrm rot="5400000">
            <a:off x="1410515" y="3203032"/>
            <a:ext cx="6470073" cy="6400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" name="Google Shape;54;p24"/>
          <p:cNvSpPr/>
          <p:nvPr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5" name="Google Shape;55;p24"/>
          <p:cNvSpPr txBox="1">
            <a:spLocks noGrp="1"/>
          </p:cNvSpPr>
          <p:nvPr>
            <p:ph type="title"/>
          </p:nvPr>
        </p:nvSpPr>
        <p:spPr>
          <a:xfrm>
            <a:off x="5205915" y="673308"/>
            <a:ext cx="6457717" cy="15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>
            <a:spLocks noGrp="1"/>
          </p:cNvSpPr>
          <p:nvPr>
            <p:ph type="pic" idx="2"/>
          </p:nvPr>
        </p:nvSpPr>
        <p:spPr>
          <a:xfrm>
            <a:off x="0" y="3461004"/>
            <a:ext cx="4613547" cy="3396996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24"/>
          <p:cNvSpPr>
            <a:spLocks noGrp="1"/>
          </p:cNvSpPr>
          <p:nvPr>
            <p:ph type="pic" idx="3"/>
          </p:nvPr>
        </p:nvSpPr>
        <p:spPr>
          <a:xfrm>
            <a:off x="0" y="0"/>
            <a:ext cx="4613548" cy="3396994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4"/>
          <p:cNvSpPr txBox="1">
            <a:spLocks noGrp="1"/>
          </p:cNvSpPr>
          <p:nvPr>
            <p:ph type="body" idx="1"/>
          </p:nvPr>
        </p:nvSpPr>
        <p:spPr>
          <a:xfrm>
            <a:off x="5205918" y="2353586"/>
            <a:ext cx="6457717" cy="376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Char char=" "/>
              <a:defRPr sz="1600" b="0"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/>
          <p:nvPr/>
        </p:nvSpPr>
        <p:spPr>
          <a:xfrm>
            <a:off x="1524" y="6470073"/>
            <a:ext cx="1218895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0" name="Google Shape;60;p2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61" name="Google Shape;61;p24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quipe" userDrawn="1">
  <p:cSld name="1_Equip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204151" y="6583680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10" name="Google Shape;38;p19"/>
          <p:cNvSpPr/>
          <p:nvPr userDrawn="1"/>
        </p:nvSpPr>
        <p:spPr>
          <a:xfrm>
            <a:off x="0" y="6562589"/>
            <a:ext cx="12192000" cy="295411"/>
          </a:xfrm>
          <a:prstGeom prst="rect">
            <a:avLst/>
          </a:prstGeom>
          <a:solidFill>
            <a:srgbClr val="335B74">
              <a:alpha val="3019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" name="Google Shape;38;p19"/>
          <p:cNvSpPr/>
          <p:nvPr userDrawn="1"/>
        </p:nvSpPr>
        <p:spPr>
          <a:xfrm>
            <a:off x="0" y="0"/>
            <a:ext cx="12192000" cy="482600"/>
          </a:xfrm>
          <a:prstGeom prst="rect">
            <a:avLst/>
          </a:prstGeom>
          <a:solidFill>
            <a:srgbClr val="335B74">
              <a:alpha val="3019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" name="Google Shape;23;p18"/>
          <p:cNvSpPr txBox="1"/>
          <p:nvPr userDrawn="1"/>
        </p:nvSpPr>
        <p:spPr>
          <a:xfrm>
            <a:off x="1108932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 smtClean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r>
              <a:rPr lang="pt-BR" sz="1000" b="0" i="0" u="none" strike="noStrike" cap="none" dirty="0" smtClean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/’100</a:t>
            </a:r>
            <a:endParaRPr sz="1000" b="0" i="0" u="none" strike="noStrike" cap="none" dirty="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24641138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index.html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cikit-learn.org/stable/index.html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kit-learn/scikit-learn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kit-learn/scikit-learn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gin/oauth/authorize?scope=public_repo,gist&amp;client_id=5036cf6d81e65aaa6340&amp;state=R1tVKfX43KpXBdnJ29fp7eBUeoHXFNxmOTNWlSh68B46MTYzOTIzMTkxNTQ5MjUzMQ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colab.research.google.com/github/csmastersUH/data_analysis_with_python_2020/blob/master/basics.ipynb#scrollTo=LgWDNSKAWAv_" TargetMode="External"/><Relationship Id="rId10" Type="http://schemas.openxmlformats.org/officeDocument/2006/relationships/hyperlink" Target="https://www.python.org/" TargetMode="External"/><Relationship Id="rId4" Type="http://schemas.openxmlformats.org/officeDocument/2006/relationships/hyperlink" Target="https://classroom.google.com/u/0/c/NDM5MTQ4ODU2MzA4" TargetMode="External"/><Relationship Id="rId9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google.com/u/0/c/NDU1MzA1NTA5MjAz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g3.com.br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g3.com.br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atplotlib.or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2659713" y="3957637"/>
            <a:ext cx="6455712" cy="228120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159655" y="1159796"/>
            <a:ext cx="10823797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LÓGICA DE PROGRAMAÇÃO PARA IA COM PYTHON</a:t>
            </a:r>
            <a:endParaRPr sz="11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0" i="0" u="none" strike="noStrike" cap="none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TECNOLOGIA 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 INFORMAÇÃO E COMPUTAÇÃO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577258" y="6238845"/>
            <a:ext cx="398859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1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Hiram Amaral e Diogo Rezende</a:t>
            </a:r>
            <a:endParaRPr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14775" y="214313"/>
            <a:ext cx="4086225" cy="46205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10107795" y="5398167"/>
            <a:ext cx="189346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1046791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5. APRESENTAÇÃO DA ESTRATÉGIA DE </a:t>
            </a:r>
            <a:br>
              <a:rPr lang="pt-BR" sz="3600" b="1">
                <a:latin typeface="Calibri"/>
                <a:ea typeface="Calibri"/>
                <a:cs typeface="Calibri"/>
                <a:sym typeface="Calibri"/>
              </a:rPr>
            </a:b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ENSINO-APRENDIZAGEM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VISÃO GERAL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250" y="256241"/>
            <a:ext cx="9010650" cy="4288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108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5;p24"/>
          <p:cNvSpPr txBox="1"/>
          <p:nvPr/>
        </p:nvSpPr>
        <p:spPr>
          <a:xfrm>
            <a:off x="1" y="2784144"/>
            <a:ext cx="12192000" cy="1030360"/>
          </a:xfrm>
          <a:prstGeom prst="rect">
            <a:avLst/>
          </a:prstGeom>
          <a:solidFill>
            <a:srgbClr val="BFD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Instalando </a:t>
            </a:r>
            <a:r>
              <a:rPr lang="pt-BR" sz="48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oScikit-learn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456769" y="5964523"/>
            <a:ext cx="3278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hlinkClick r:id="rId3"/>
              </a:rPr>
              <a:t>https://scikit-learn.org/stable/index.html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803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0" r="50800" b="6250"/>
          <a:stretch/>
        </p:blipFill>
        <p:spPr bwMode="auto">
          <a:xfrm>
            <a:off x="510988" y="672353"/>
            <a:ext cx="11295530" cy="532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/>
          <p:cNvSpPr/>
          <p:nvPr/>
        </p:nvSpPr>
        <p:spPr>
          <a:xfrm>
            <a:off x="4402981" y="6125887"/>
            <a:ext cx="3278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4"/>
              </a:rPr>
              <a:t>https://</a:t>
            </a:r>
            <a:r>
              <a:rPr lang="pt-BR" dirty="0" smtClean="0">
                <a:hlinkClick r:id="rId4"/>
              </a:rPr>
              <a:t>scikit-learn.org/stable/index.html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665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" t="4780" r="51318" b="6250"/>
          <a:stretch/>
        </p:blipFill>
        <p:spPr bwMode="auto">
          <a:xfrm>
            <a:off x="457199" y="726142"/>
            <a:ext cx="11376212" cy="562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07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0" r="51318" b="6250"/>
          <a:stretch/>
        </p:blipFill>
        <p:spPr bwMode="auto">
          <a:xfrm>
            <a:off x="753036" y="726141"/>
            <a:ext cx="10945906" cy="5635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1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7" r="51525" b="6250"/>
          <a:stretch/>
        </p:blipFill>
        <p:spPr bwMode="auto">
          <a:xfrm>
            <a:off x="672353" y="645460"/>
            <a:ext cx="11053482" cy="5692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1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7" r="51318" b="6250"/>
          <a:stretch/>
        </p:blipFill>
        <p:spPr bwMode="auto">
          <a:xfrm>
            <a:off x="349623" y="645459"/>
            <a:ext cx="11161059" cy="581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1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0" r="51318" b="6250"/>
          <a:stretch/>
        </p:blipFill>
        <p:spPr bwMode="auto">
          <a:xfrm>
            <a:off x="618565" y="753035"/>
            <a:ext cx="10945906" cy="5635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1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606999" y="6018312"/>
            <a:ext cx="34083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github.com/scikit-learn/scikit-learn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3" r="50800" b="6250"/>
          <a:stretch/>
        </p:blipFill>
        <p:spPr bwMode="auto">
          <a:xfrm>
            <a:off x="564777" y="699246"/>
            <a:ext cx="11214847" cy="573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1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606999" y="6018312"/>
            <a:ext cx="34083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github.com/scikit-learn/scikit-learn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r="50000" b="7452"/>
          <a:stretch/>
        </p:blipFill>
        <p:spPr bwMode="auto">
          <a:xfrm>
            <a:off x="338978" y="673637"/>
            <a:ext cx="11446697" cy="576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61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" t="2574" r="58984" b="53676"/>
          <a:stretch/>
        </p:blipFill>
        <p:spPr bwMode="auto">
          <a:xfrm>
            <a:off x="1640542" y="682272"/>
            <a:ext cx="8955739" cy="2739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" t="3125" r="50433" b="41729"/>
          <a:stretch/>
        </p:blipFill>
        <p:spPr bwMode="auto">
          <a:xfrm>
            <a:off x="1640543" y="3438921"/>
            <a:ext cx="8955739" cy="2849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1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1046791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5. APRESENTAÇÃO DA ESTRATÉGIA DE </a:t>
            </a:r>
            <a:br>
              <a:rPr lang="pt-BR" sz="3600" b="1">
                <a:latin typeface="Calibri"/>
                <a:ea typeface="Calibri"/>
                <a:cs typeface="Calibri"/>
                <a:sym typeface="Calibri"/>
              </a:rPr>
            </a:b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ENSINO-APRENDIZAGEM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LÓGICA DE PROGRAMAÇÃO 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545431" y="308256"/>
            <a:ext cx="2342147" cy="4304320"/>
            <a:chOff x="2149641" y="962526"/>
            <a:chExt cx="2342147" cy="4304320"/>
          </a:xfrm>
        </p:grpSpPr>
        <p:pic>
          <p:nvPicPr>
            <p:cNvPr id="206" name="Google Shape;206;p16"/>
            <p:cNvPicPr preferRelativeResize="0"/>
            <p:nvPr/>
          </p:nvPicPr>
          <p:blipFill rotWithShape="1">
            <a:blip r:embed="rId3">
              <a:alphaModFix/>
            </a:blip>
            <a:srcRect l="65921" t="30501" r="14869" b="24998"/>
            <a:stretch/>
          </p:blipFill>
          <p:spPr>
            <a:xfrm>
              <a:off x="2149641" y="962526"/>
              <a:ext cx="2342147" cy="152853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7" name="Google Shape;207;p16"/>
            <p:cNvPicPr preferRelativeResize="0"/>
            <p:nvPr/>
          </p:nvPicPr>
          <p:blipFill rotWithShape="1">
            <a:blip r:embed="rId4">
              <a:alphaModFix/>
            </a:blip>
            <a:srcRect l="64866" t="27231" r="14474" b="24997"/>
            <a:stretch/>
          </p:blipFill>
          <p:spPr>
            <a:xfrm>
              <a:off x="2149641" y="2491063"/>
              <a:ext cx="2342147" cy="152586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8" name="Google Shape;208;p16"/>
            <p:cNvPicPr preferRelativeResize="0"/>
            <p:nvPr/>
          </p:nvPicPr>
          <p:blipFill rotWithShape="1">
            <a:blip r:embed="rId5">
              <a:alphaModFix/>
            </a:blip>
            <a:srcRect l="64605" t="43524" r="14472" b="12054"/>
            <a:stretch/>
          </p:blipFill>
          <p:spPr>
            <a:xfrm>
              <a:off x="2149641" y="3865733"/>
              <a:ext cx="2342147" cy="140111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09" name="Google Shape;209;p16"/>
          <p:cNvGrpSpPr/>
          <p:nvPr/>
        </p:nvGrpSpPr>
        <p:grpSpPr>
          <a:xfrm>
            <a:off x="4090738" y="1226096"/>
            <a:ext cx="2342148" cy="2823217"/>
            <a:chOff x="3208421" y="-370615"/>
            <a:chExt cx="3096126" cy="3905610"/>
          </a:xfrm>
        </p:grpSpPr>
        <p:pic>
          <p:nvPicPr>
            <p:cNvPr id="210" name="Google Shape;210;p16"/>
            <p:cNvPicPr preferRelativeResize="0"/>
            <p:nvPr/>
          </p:nvPicPr>
          <p:blipFill rotWithShape="1">
            <a:blip r:embed="rId6">
              <a:alphaModFix/>
            </a:blip>
            <a:srcRect l="12630" t="32199" r="61973" b="7980"/>
            <a:stretch/>
          </p:blipFill>
          <p:spPr>
            <a:xfrm>
              <a:off x="3208421" y="1480290"/>
              <a:ext cx="3096126" cy="205470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1" name="Google Shape;211;p16"/>
            <p:cNvPicPr preferRelativeResize="0"/>
            <p:nvPr/>
          </p:nvPicPr>
          <p:blipFill rotWithShape="1">
            <a:blip r:embed="rId7">
              <a:alphaModFix/>
            </a:blip>
            <a:srcRect l="12630" t="27610" r="61973" b="14620"/>
            <a:stretch/>
          </p:blipFill>
          <p:spPr>
            <a:xfrm>
              <a:off x="3208421" y="-370615"/>
              <a:ext cx="3096126" cy="198425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12" name="Google Shape;212;p16"/>
          <p:cNvSpPr/>
          <p:nvPr/>
        </p:nvSpPr>
        <p:spPr>
          <a:xfrm>
            <a:off x="2947101" y="2418122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6"/>
          <p:cNvSpPr/>
          <p:nvPr/>
        </p:nvSpPr>
        <p:spPr>
          <a:xfrm>
            <a:off x="6492409" y="2321729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30340" y="1586493"/>
            <a:ext cx="4345831" cy="21798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99999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34" r="64576" b="12133"/>
          <a:stretch/>
        </p:blipFill>
        <p:spPr bwMode="auto">
          <a:xfrm>
            <a:off x="215153" y="1411942"/>
            <a:ext cx="11660798" cy="4074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1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r="58521" b="6250"/>
          <a:stretch/>
        </p:blipFill>
        <p:spPr bwMode="auto">
          <a:xfrm>
            <a:off x="1021976" y="484094"/>
            <a:ext cx="10554820" cy="580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1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" t="13971" r="50800" b="6250"/>
          <a:stretch/>
        </p:blipFill>
        <p:spPr bwMode="auto">
          <a:xfrm>
            <a:off x="430305" y="672352"/>
            <a:ext cx="11456895" cy="583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1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1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1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1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/>
        </p:nvSpPr>
        <p:spPr>
          <a:xfrm>
            <a:off x="1" y="2784144"/>
            <a:ext cx="12192000" cy="1030360"/>
          </a:xfrm>
          <a:prstGeom prst="rect">
            <a:avLst/>
          </a:prstGeom>
          <a:solidFill>
            <a:srgbClr val="BFD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Realizando o cadastro Google Colab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41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/>
          <p:nvPr/>
        </p:nvSpPr>
        <p:spPr>
          <a:xfrm>
            <a:off x="1" y="2784144"/>
            <a:ext cx="12192000" cy="1030360"/>
          </a:xfrm>
          <a:prstGeom prst="rect">
            <a:avLst/>
          </a:prstGeom>
          <a:solidFill>
            <a:srgbClr val="BFD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Abrindo uma conta no GitHub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308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" t="11206" r="56040" b="10776"/>
          <a:stretch/>
        </p:blipFill>
        <p:spPr bwMode="auto">
          <a:xfrm>
            <a:off x="1072055" y="567558"/>
            <a:ext cx="10026868" cy="570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59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3" t="18966" r="62720" b="20259"/>
          <a:stretch/>
        </p:blipFill>
        <p:spPr bwMode="auto">
          <a:xfrm>
            <a:off x="1450427" y="725214"/>
            <a:ext cx="8450318" cy="575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72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996287" y="4872251"/>
            <a:ext cx="11195713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Montagem do ambiente de desenvolvimento e estudos</a:t>
            </a:r>
            <a:endParaRPr/>
          </a:p>
        </p:txBody>
      </p:sp>
      <p:grpSp>
        <p:nvGrpSpPr>
          <p:cNvPr id="222" name="Google Shape;222;p17"/>
          <p:cNvGrpSpPr/>
          <p:nvPr/>
        </p:nvGrpSpPr>
        <p:grpSpPr>
          <a:xfrm>
            <a:off x="526093" y="454764"/>
            <a:ext cx="10931042" cy="4214785"/>
            <a:chOff x="321141" y="576046"/>
            <a:chExt cx="10931042" cy="4214785"/>
          </a:xfrm>
        </p:grpSpPr>
        <p:grpSp>
          <p:nvGrpSpPr>
            <p:cNvPr id="223" name="Google Shape;223;p17"/>
            <p:cNvGrpSpPr/>
            <p:nvPr/>
          </p:nvGrpSpPr>
          <p:grpSpPr>
            <a:xfrm>
              <a:off x="321141" y="576046"/>
              <a:ext cx="3094328" cy="2355443"/>
              <a:chOff x="229172" y="224589"/>
              <a:chExt cx="3094328" cy="2355443"/>
            </a:xfrm>
          </p:grpSpPr>
          <p:pic>
            <p:nvPicPr>
              <p:cNvPr id="224" name="Google Shape;224;p17"/>
              <p:cNvPicPr preferRelativeResize="0"/>
              <p:nvPr/>
            </p:nvPicPr>
            <p:blipFill rotWithShape="1">
              <a:blip r:embed="rId3">
                <a:alphaModFix/>
              </a:blip>
              <a:srcRect l="4606" t="4422" r="12895" b="8752"/>
              <a:stretch/>
            </p:blipFill>
            <p:spPr>
              <a:xfrm>
                <a:off x="229172" y="224589"/>
                <a:ext cx="3094328" cy="1641558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225" name="Google Shape;225;p17"/>
              <p:cNvSpPr txBox="1"/>
              <p:nvPr/>
            </p:nvSpPr>
            <p:spPr>
              <a:xfrm>
                <a:off x="321141" y="1841368"/>
                <a:ext cx="2910390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4"/>
                  </a:rPr>
                  <a:t>https://classroom.google.com/u/0/c/NDM5MTQ4ODU2MzA4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6" name="Google Shape;226;p17"/>
            <p:cNvGrpSpPr/>
            <p:nvPr/>
          </p:nvGrpSpPr>
          <p:grpSpPr>
            <a:xfrm>
              <a:off x="5069916" y="590426"/>
              <a:ext cx="2393947" cy="1829070"/>
              <a:chOff x="9123810" y="2969266"/>
              <a:chExt cx="2807126" cy="1829070"/>
            </a:xfrm>
          </p:grpSpPr>
          <p:sp>
            <p:nvSpPr>
              <p:cNvPr id="227" name="Google Shape;227;p17"/>
              <p:cNvSpPr txBox="1"/>
              <p:nvPr/>
            </p:nvSpPr>
            <p:spPr>
              <a:xfrm>
                <a:off x="9123811" y="4275116"/>
                <a:ext cx="280712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5"/>
                  </a:rPr>
                  <a:t>basics.ipynb - Colaboratory (google.com)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28" name="Google Shape;228;p17"/>
              <p:cNvPicPr preferRelativeResize="0"/>
              <p:nvPr/>
            </p:nvPicPr>
            <p:blipFill rotWithShape="1">
              <a:blip r:embed="rId6">
                <a:alphaModFix/>
              </a:blip>
              <a:srcRect l="460" t="4891" r="26842" b="11043"/>
              <a:stretch/>
            </p:blipFill>
            <p:spPr>
              <a:xfrm>
                <a:off x="9123810" y="2969266"/>
                <a:ext cx="2544036" cy="13355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9" name="Google Shape;229;p17"/>
            <p:cNvGrpSpPr/>
            <p:nvPr/>
          </p:nvGrpSpPr>
          <p:grpSpPr>
            <a:xfrm>
              <a:off x="9026341" y="2436585"/>
              <a:ext cx="2225842" cy="2354246"/>
              <a:chOff x="9123811" y="194836"/>
              <a:chExt cx="2225842" cy="2354246"/>
            </a:xfrm>
          </p:grpSpPr>
          <p:pic>
            <p:nvPicPr>
              <p:cNvPr id="230" name="Google Shape;230;p17"/>
              <p:cNvPicPr preferRelativeResize="0"/>
              <p:nvPr/>
            </p:nvPicPr>
            <p:blipFill rotWithShape="1">
              <a:blip r:embed="rId7">
                <a:alphaModFix/>
              </a:blip>
              <a:srcRect l="32368" t="13081" r="32368" b="19569"/>
              <a:stretch/>
            </p:blipFill>
            <p:spPr>
              <a:xfrm>
                <a:off x="9123811" y="194836"/>
                <a:ext cx="2001476" cy="17909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1" name="Google Shape;231;p17"/>
              <p:cNvSpPr txBox="1"/>
              <p:nvPr/>
            </p:nvSpPr>
            <p:spPr>
              <a:xfrm>
                <a:off x="9123811" y="2025862"/>
                <a:ext cx="222584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8"/>
                  </a:rPr>
                  <a:t>Authorize application (github.com)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" name="Google Shape;232;p17"/>
            <p:cNvGrpSpPr/>
            <p:nvPr/>
          </p:nvGrpSpPr>
          <p:grpSpPr>
            <a:xfrm>
              <a:off x="642534" y="3010391"/>
              <a:ext cx="2628297" cy="1714627"/>
              <a:chOff x="-417864" y="2760825"/>
              <a:chExt cx="2628297" cy="1714627"/>
            </a:xfrm>
          </p:grpSpPr>
          <p:pic>
            <p:nvPicPr>
              <p:cNvPr id="233" name="Google Shape;233;p17"/>
              <p:cNvPicPr preferRelativeResize="0"/>
              <p:nvPr/>
            </p:nvPicPr>
            <p:blipFill rotWithShape="1">
              <a:blip r:embed="rId9">
                <a:alphaModFix/>
              </a:blip>
              <a:srcRect l="6058" t="5359" r="13289" b="13899"/>
              <a:stretch/>
            </p:blipFill>
            <p:spPr>
              <a:xfrm>
                <a:off x="-417864" y="2760825"/>
                <a:ext cx="2628297" cy="14793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4" name="Google Shape;234;p17"/>
              <p:cNvSpPr txBox="1"/>
              <p:nvPr/>
            </p:nvSpPr>
            <p:spPr>
              <a:xfrm>
                <a:off x="-292769" y="4167675"/>
                <a:ext cx="22258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10"/>
                  </a:rPr>
                  <a:t>Welcome to Python.org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5" name="Google Shape;235;p17"/>
            <p:cNvSpPr/>
            <p:nvPr/>
          </p:nvSpPr>
          <p:spPr>
            <a:xfrm>
              <a:off x="3616022" y="1154509"/>
              <a:ext cx="978408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 rot="-5400000">
              <a:off x="1656745" y="2589048"/>
              <a:ext cx="304665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5210550" y="3209603"/>
              <a:ext cx="2001476" cy="914400"/>
            </a:xfrm>
            <a:prstGeom prst="roundRect">
              <a:avLst>
                <a:gd name="adj" fmla="val 16667"/>
              </a:avLst>
            </a:prstGeom>
            <a:solidFill>
              <a:srgbClr val="7DC49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Miniprojeto</a:t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 rot="10800000">
              <a:off x="7294408" y="3391997"/>
              <a:ext cx="1679263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 rot="5400000">
              <a:off x="8400592" y="155415"/>
              <a:ext cx="833814" cy="270727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21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342956" y="3275112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https://github.com/hiramaral/lp_ia_python/</a:t>
            </a:r>
          </a:p>
        </p:txBody>
      </p:sp>
    </p:spTree>
    <p:extLst>
      <p:ext uri="{BB962C8B-B14F-4D97-AF65-F5344CB8AC3E}">
        <p14:creationId xmlns:p14="http://schemas.microsoft.com/office/powerpoint/2010/main" val="3514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965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/>
        </p:nvSpPr>
        <p:spPr>
          <a:xfrm>
            <a:off x="1" y="2784144"/>
            <a:ext cx="12192000" cy="1030500"/>
          </a:xfrm>
          <a:prstGeom prst="rect">
            <a:avLst/>
          </a:prstGeom>
          <a:solidFill>
            <a:srgbClr val="BFD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Integração Colab com o GitHub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002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86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73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 txBox="1"/>
          <p:nvPr/>
        </p:nvSpPr>
        <p:spPr>
          <a:xfrm>
            <a:off x="1" y="2784144"/>
            <a:ext cx="12192000" cy="1030360"/>
          </a:xfrm>
          <a:prstGeom prst="rect">
            <a:avLst/>
          </a:prstGeom>
          <a:solidFill>
            <a:srgbClr val="BFD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Realizando os primeiros códigos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898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11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3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"/>
          <p:cNvSpPr txBox="1"/>
          <p:nvPr/>
        </p:nvSpPr>
        <p:spPr>
          <a:xfrm>
            <a:off x="1" y="2784144"/>
            <a:ext cx="12192000" cy="1030360"/>
          </a:xfrm>
          <a:prstGeom prst="rect">
            <a:avLst/>
          </a:prstGeom>
          <a:solidFill>
            <a:srgbClr val="BFD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Conhecendo </a:t>
            </a:r>
            <a:r>
              <a:rPr lang="pt-BR" sz="4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nossa </a:t>
            </a:r>
            <a:r>
              <a:rPr lang="pt-BR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Sala de Aula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693741" y="5258291"/>
            <a:ext cx="48045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classroom.google.com/u/0/c/NDU1MzA1NTA5MjAz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816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31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6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11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8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18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03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54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6"/>
          <p:cNvSpPr txBox="1"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2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LINGUAGEM DE PROGRAMAÇÃO PARA IA COM PYTHON </a:t>
            </a:r>
            <a:endParaRPr sz="4000"/>
          </a:p>
        </p:txBody>
      </p:sp>
      <p:sp>
        <p:nvSpPr>
          <p:cNvPr id="458" name="Google Shape;458;p16"/>
          <p:cNvSpPr txBox="1"/>
          <p:nvPr/>
        </p:nvSpPr>
        <p:spPr>
          <a:xfrm>
            <a:off x="3433964" y="156219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Obrigada(o) pela Atenção !!!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6"/>
          <p:cNvSpPr txBox="1"/>
          <p:nvPr/>
        </p:nvSpPr>
        <p:spPr>
          <a:xfrm>
            <a:off x="3332798" y="671485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Somos hoje o que penamos ontem, seremos amanhã,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 que pensarmos hoje! Carl Roger</a:t>
            </a:r>
            <a:endParaRPr sz="1800" b="0" i="0" u="none" strike="noStrike" cap="none">
              <a:solidFill>
                <a:schemeClr val="accent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52" name="Grupo 51"/>
          <p:cNvGrpSpPr/>
          <p:nvPr/>
        </p:nvGrpSpPr>
        <p:grpSpPr>
          <a:xfrm>
            <a:off x="116430" y="1549429"/>
            <a:ext cx="12004226" cy="3348560"/>
            <a:chOff x="116430" y="563804"/>
            <a:chExt cx="12004226" cy="3348560"/>
          </a:xfrm>
        </p:grpSpPr>
        <p:grpSp>
          <p:nvGrpSpPr>
            <p:cNvPr id="53" name="Grupo 52"/>
            <p:cNvGrpSpPr/>
            <p:nvPr/>
          </p:nvGrpSpPr>
          <p:grpSpPr>
            <a:xfrm>
              <a:off x="116430" y="577516"/>
              <a:ext cx="12004226" cy="3334848"/>
              <a:chOff x="116430" y="577516"/>
              <a:chExt cx="12004226" cy="3334848"/>
            </a:xfrm>
          </p:grpSpPr>
          <p:grpSp>
            <p:nvGrpSpPr>
              <p:cNvPr id="56" name="Google Shape;110;p35"/>
              <p:cNvGrpSpPr/>
              <p:nvPr/>
            </p:nvGrpSpPr>
            <p:grpSpPr>
              <a:xfrm>
                <a:off x="116430" y="577516"/>
                <a:ext cx="7391571" cy="3334848"/>
                <a:chOff x="2373855" y="577516"/>
                <a:chExt cx="7391571" cy="3334848"/>
              </a:xfrm>
            </p:grpSpPr>
            <p:grpSp>
              <p:nvGrpSpPr>
                <p:cNvPr id="59" name="Google Shape;111;p35"/>
                <p:cNvGrpSpPr/>
                <p:nvPr/>
              </p:nvGrpSpPr>
              <p:grpSpPr>
                <a:xfrm>
                  <a:off x="2373855" y="2928550"/>
                  <a:ext cx="7391571" cy="983814"/>
                  <a:chOff x="271492" y="2700496"/>
                  <a:chExt cx="7250496" cy="983814"/>
                </a:xfrm>
              </p:grpSpPr>
              <p:sp>
                <p:nvSpPr>
                  <p:cNvPr id="63" name="Google Shape;112;p35"/>
                  <p:cNvSpPr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" name="Google Shape;113;p35"/>
                  <p:cNvSpPr txBox="1"/>
                  <p:nvPr/>
                </p:nvSpPr>
                <p:spPr>
                  <a:xfrm>
                    <a:off x="271492" y="271237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lvl="0" algn="ctr">
                      <a:buClr>
                        <a:schemeClr val="dk1"/>
                      </a:buClr>
                      <a:buSzPts val="1800"/>
                    </a:pPr>
                    <a:r>
                      <a:rPr lang="pt-BR" sz="1800" b="1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Dhenifer</a:t>
                    </a:r>
                    <a:r>
                      <a:rPr lang="pt-BR" sz="18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Araújo </a:t>
                    </a:r>
                    <a:r>
                      <a:rPr lang="pt-BR" sz="1600" b="1" i="0" u="none" strike="noStrike" cap="none" dirty="0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Coordenadora, </a:t>
                    </a:r>
                    <a:r>
                      <a:rPr lang="pt-BR" sz="1600" b="1" i="0" u="none" strike="noStrike" cap="none" dirty="0" err="1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" name="Google Shape;114;p35"/>
                  <p:cNvSpPr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" name="Google Shape;115;p35"/>
                  <p:cNvSpPr txBox="1"/>
                  <p:nvPr/>
                </p:nvSpPr>
                <p:spPr>
                  <a:xfrm>
                    <a:off x="2814576" y="271237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Hiram Amaral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</a:t>
                    </a:r>
                    <a:r>
                      <a:rPr lang="pt-BR" sz="1600" b="1" i="0" u="none" strike="noStrike" cap="none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" name="Google Shape;116;p35"/>
                  <p:cNvSpPr/>
                  <p:nvPr/>
                </p:nvSpPr>
                <p:spPr>
                  <a:xfrm>
                    <a:off x="2814576" y="3148928"/>
                    <a:ext cx="2164327" cy="5353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" name="Google Shape;117;p35"/>
                  <p:cNvSpPr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" name="Google Shape;118;p35"/>
                  <p:cNvSpPr txBox="1"/>
                  <p:nvPr/>
                </p:nvSpPr>
                <p:spPr>
                  <a:xfrm>
                    <a:off x="5357661" y="2700496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Diogo Rezende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Dr.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60" name="Google Shape;119;p3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7527122" y="577516"/>
                  <a:ext cx="2238304" cy="23362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" name="Google Shape;120;p3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095689" y="577516"/>
                  <a:ext cx="2030132" cy="23519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2" name="Google Shape;121;p3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33781" t="14485" r="29686" b="14837"/>
                <a:stretch/>
              </p:blipFill>
              <p:spPr>
                <a:xfrm>
                  <a:off x="2426574" y="577516"/>
                  <a:ext cx="2113020" cy="2351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7" name="Google Shape;115;p35"/>
              <p:cNvSpPr txBox="1"/>
              <p:nvPr/>
            </p:nvSpPr>
            <p:spPr>
              <a:xfrm>
                <a:off x="7639888" y="2923687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i="0" u="none" strike="noStrike" cap="none" dirty="0" err="1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Jhonatas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15;p35"/>
              <p:cNvSpPr txBox="1"/>
              <p:nvPr/>
            </p:nvSpPr>
            <p:spPr>
              <a:xfrm>
                <a:off x="9914217" y="293459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Nathalia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Monitora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4" name="Imagem 5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436" y="563804"/>
              <a:ext cx="2088000" cy="2349992"/>
            </a:xfrm>
            <a:prstGeom prst="rect">
              <a:avLst/>
            </a:prstGeom>
          </p:spPr>
        </p:pic>
        <p:pic>
          <p:nvPicPr>
            <p:cNvPr id="55" name="Imagem 5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9824" y="597820"/>
              <a:ext cx="2126503" cy="23159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8" r="51606" b="6049"/>
          <a:stretch/>
        </p:blipFill>
        <p:spPr bwMode="auto">
          <a:xfrm>
            <a:off x="619432" y="825909"/>
            <a:ext cx="10884309" cy="56465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25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5604" r="50000" b="6250"/>
          <a:stretch/>
        </p:blipFill>
        <p:spPr bwMode="auto">
          <a:xfrm>
            <a:off x="409904" y="567558"/>
            <a:ext cx="11571890" cy="5861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00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0" r="50940" b="10776"/>
          <a:stretch/>
        </p:blipFill>
        <p:spPr bwMode="auto">
          <a:xfrm>
            <a:off x="504497" y="441434"/>
            <a:ext cx="11288110" cy="59593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7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" r="50000" b="12931"/>
          <a:stretch/>
        </p:blipFill>
        <p:spPr bwMode="auto">
          <a:xfrm>
            <a:off x="283779" y="283778"/>
            <a:ext cx="11634952" cy="60854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7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/>
          <p:nvPr/>
        </p:nvSpPr>
        <p:spPr>
          <a:xfrm>
            <a:off x="1" y="2784144"/>
            <a:ext cx="12192000" cy="1030360"/>
          </a:xfrm>
          <a:prstGeom prst="rect">
            <a:avLst/>
          </a:prstGeom>
          <a:solidFill>
            <a:srgbClr val="BFD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Instalando o VisualG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901025" y="5639939"/>
            <a:ext cx="1885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u="sng" dirty="0">
                <a:hlinkClick r:id="rId3"/>
              </a:rPr>
              <a:t>http://visualg3.com.br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358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8" r="51183" b="10344"/>
          <a:stretch/>
        </p:blipFill>
        <p:spPr bwMode="auto">
          <a:xfrm>
            <a:off x="504496" y="630621"/>
            <a:ext cx="11256579" cy="567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94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787178" y="1475399"/>
            <a:ext cx="6623040" cy="79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Calibri"/>
              <a:buNone/>
            </a:pPr>
            <a:r>
              <a:rPr lang="pt-BR" sz="4000" b="1" dirty="0">
                <a:latin typeface="Calibri"/>
                <a:ea typeface="Calibri"/>
                <a:cs typeface="Calibri"/>
                <a:sym typeface="Calibri"/>
              </a:rPr>
              <a:t>SUMÁRIO DA APRESENTAÇÃO</a:t>
            </a:r>
            <a:endParaRPr dirty="0"/>
          </a:p>
        </p:txBody>
      </p:sp>
      <p:sp>
        <p:nvSpPr>
          <p:cNvPr id="96" name="Google Shape;96;p2"/>
          <p:cNvSpPr txBox="1">
            <a:spLocks noGrp="1"/>
          </p:cNvSpPr>
          <p:nvPr>
            <p:ph type="dt" idx="10"/>
          </p:nvPr>
        </p:nvSpPr>
        <p:spPr>
          <a:xfrm>
            <a:off x="8379537" y="6309360"/>
            <a:ext cx="188559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06/12/2021</a:t>
            </a:r>
            <a:endParaRPr/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0" y="2502047"/>
            <a:ext cx="8194347" cy="303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2500" lnSpcReduction="10000"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1. Apresentação dos instrutores e coordenação </a:t>
            </a:r>
            <a:endParaRPr/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2. Apresentação do Módulo Lógica de Programação para IA com Python</a:t>
            </a:r>
            <a:endParaRPr/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3. Calendário do módulo</a:t>
            </a:r>
            <a:endParaRPr/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4. Apresentação do Ambiente de Estudo</a:t>
            </a:r>
            <a:endParaRPr/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5. Apresentação da Estratégia de Ensino-Aprendizagem</a:t>
            </a:r>
            <a:endParaRPr/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6. Apresentação do Roteiro do Aluno Estudante</a:t>
            </a:r>
            <a:endParaRPr/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pt-BR"/>
              <a:t>7. Comissionamento do ambiente (mãos à obra)</a:t>
            </a:r>
            <a:endParaRPr/>
          </a:p>
        </p:txBody>
      </p:sp>
      <p:sp>
        <p:nvSpPr>
          <p:cNvPr id="98" name="Google Shape;98;p2"/>
          <p:cNvSpPr>
            <a:spLocks noGrp="1"/>
          </p:cNvSpPr>
          <p:nvPr>
            <p:ph type="pic" idx="2"/>
          </p:nvPr>
        </p:nvSpPr>
        <p:spPr>
          <a:xfrm>
            <a:off x="8194348" y="1085431"/>
            <a:ext cx="3997652" cy="5037857"/>
          </a:xfrm>
          <a:prstGeom prst="rect">
            <a:avLst/>
          </a:prstGeom>
          <a:noFill/>
          <a:ln>
            <a:noFill/>
          </a:ln>
        </p:spPr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7" y="565992"/>
            <a:ext cx="3997652" cy="187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7" y="2475016"/>
            <a:ext cx="3997652" cy="187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8" y="4383235"/>
            <a:ext cx="3997652" cy="1873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8" r="50940" b="6250"/>
          <a:stretch/>
        </p:blipFill>
        <p:spPr bwMode="auto">
          <a:xfrm>
            <a:off x="346842" y="599090"/>
            <a:ext cx="11477296" cy="5813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74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r="51183" b="6250"/>
          <a:stretch/>
        </p:blipFill>
        <p:spPr bwMode="auto">
          <a:xfrm>
            <a:off x="315311" y="630621"/>
            <a:ext cx="11445765" cy="570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406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r="51183" b="6250"/>
          <a:stretch/>
        </p:blipFill>
        <p:spPr bwMode="auto">
          <a:xfrm>
            <a:off x="409903" y="630619"/>
            <a:ext cx="11351173" cy="577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406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7" r="50940" b="6250"/>
          <a:stretch/>
        </p:blipFill>
        <p:spPr bwMode="auto">
          <a:xfrm>
            <a:off x="441434" y="567559"/>
            <a:ext cx="11225049" cy="559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406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965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406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r="51304" b="6250"/>
          <a:stretch/>
        </p:blipFill>
        <p:spPr bwMode="auto">
          <a:xfrm>
            <a:off x="283781" y="630619"/>
            <a:ext cx="11634950" cy="568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406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8" t="11639" r="51060" b="16379"/>
          <a:stretch/>
        </p:blipFill>
        <p:spPr bwMode="auto">
          <a:xfrm>
            <a:off x="1040524" y="851337"/>
            <a:ext cx="9900745" cy="5265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406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6" t="15086" r="52033" b="45690"/>
          <a:stretch/>
        </p:blipFill>
        <p:spPr bwMode="auto">
          <a:xfrm>
            <a:off x="409903" y="725215"/>
            <a:ext cx="11193519" cy="551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89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4" t="10776" r="51668" b="25000"/>
          <a:stretch/>
        </p:blipFill>
        <p:spPr bwMode="auto">
          <a:xfrm>
            <a:off x="1418896" y="1072055"/>
            <a:ext cx="8954814" cy="469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406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2" t="17781" r="59513" b="39546"/>
          <a:stretch/>
        </p:blipFill>
        <p:spPr bwMode="auto">
          <a:xfrm>
            <a:off x="378371" y="993227"/>
            <a:ext cx="11170106" cy="4871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324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5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0013709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4400" b="1">
                <a:latin typeface="Calibri"/>
                <a:ea typeface="Calibri"/>
                <a:cs typeface="Calibri"/>
                <a:sym typeface="Calibri"/>
              </a:rPr>
              <a:t>1. APRESENTAÇÃO DOS INSTRUTORES</a:t>
            </a:r>
            <a:endParaRPr sz="4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5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LÓGICA DE PROGRAMAÇÃO 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16430" y="563804"/>
            <a:ext cx="12004226" cy="3348560"/>
            <a:chOff x="116430" y="563804"/>
            <a:chExt cx="12004226" cy="3348560"/>
          </a:xfrm>
        </p:grpSpPr>
        <p:grpSp>
          <p:nvGrpSpPr>
            <p:cNvPr id="3" name="Grupo 2"/>
            <p:cNvGrpSpPr/>
            <p:nvPr/>
          </p:nvGrpSpPr>
          <p:grpSpPr>
            <a:xfrm>
              <a:off x="116430" y="577516"/>
              <a:ext cx="12004226" cy="3334848"/>
              <a:chOff x="116430" y="577516"/>
              <a:chExt cx="12004226" cy="3334848"/>
            </a:xfrm>
          </p:grpSpPr>
          <p:grpSp>
            <p:nvGrpSpPr>
              <p:cNvPr id="110" name="Google Shape;110;p35"/>
              <p:cNvGrpSpPr/>
              <p:nvPr/>
            </p:nvGrpSpPr>
            <p:grpSpPr>
              <a:xfrm>
                <a:off x="116430" y="577516"/>
                <a:ext cx="7391571" cy="3334848"/>
                <a:chOff x="2373855" y="577516"/>
                <a:chExt cx="7391571" cy="3334848"/>
              </a:xfrm>
            </p:grpSpPr>
            <p:grpSp>
              <p:nvGrpSpPr>
                <p:cNvPr id="111" name="Google Shape;111;p35"/>
                <p:cNvGrpSpPr/>
                <p:nvPr/>
              </p:nvGrpSpPr>
              <p:grpSpPr>
                <a:xfrm>
                  <a:off x="2373855" y="2964175"/>
                  <a:ext cx="7391571" cy="948189"/>
                  <a:chOff x="271492" y="2736121"/>
                  <a:chExt cx="7250496" cy="948189"/>
                </a:xfrm>
              </p:grpSpPr>
              <p:sp>
                <p:nvSpPr>
                  <p:cNvPr id="112" name="Google Shape;112;p35"/>
                  <p:cNvSpPr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" name="Google Shape;113;p35"/>
                  <p:cNvSpPr txBox="1"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lvl="0" algn="ctr">
                      <a:buClr>
                        <a:schemeClr val="dk1"/>
                      </a:buClr>
                      <a:buSzPts val="1800"/>
                    </a:pPr>
                    <a:r>
                      <a:rPr lang="pt-BR" sz="1800" b="1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Dhenifer</a:t>
                    </a:r>
                    <a:r>
                      <a:rPr lang="pt-BR" sz="18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Araújo </a:t>
                    </a:r>
                    <a:r>
                      <a:rPr lang="pt-BR" sz="1600" b="1" i="0" u="none" strike="noStrike" cap="none" dirty="0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Coordenadora, </a:t>
                    </a:r>
                    <a:r>
                      <a:rPr lang="pt-BR" sz="1600" b="1" i="0" u="none" strike="noStrike" cap="none" dirty="0" err="1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" name="Google Shape;114;p35"/>
                  <p:cNvSpPr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" name="Google Shape;115;p35"/>
                  <p:cNvSpPr txBox="1"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Hiram Amaral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</a:t>
                    </a:r>
                    <a:r>
                      <a:rPr lang="pt-BR" sz="1600" b="1" i="0" u="none" strike="noStrike" cap="none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" name="Google Shape;116;p35"/>
                  <p:cNvSpPr/>
                  <p:nvPr/>
                </p:nvSpPr>
                <p:spPr>
                  <a:xfrm>
                    <a:off x="2814576" y="3148928"/>
                    <a:ext cx="2164327" cy="5353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" name="Google Shape;117;p35"/>
                  <p:cNvSpPr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" name="Google Shape;118;p35"/>
                  <p:cNvSpPr txBox="1"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Diogo Rezende</a:t>
                    </a:r>
                    <a:r>
                      <a:rPr lang="pt-BR" sz="16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Dr.</a:t>
                    </a: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119" name="Google Shape;119;p3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7527122" y="577516"/>
                  <a:ext cx="2238304" cy="23362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0" name="Google Shape;120;p3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095689" y="577516"/>
                  <a:ext cx="2030132" cy="23519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1" name="Google Shape;121;p3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33781" t="14485" r="29686" b="14837"/>
                <a:stretch/>
              </p:blipFill>
              <p:spPr>
                <a:xfrm>
                  <a:off x="2426574" y="577516"/>
                  <a:ext cx="2113020" cy="2351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9" name="Google Shape;115;p35"/>
              <p:cNvSpPr txBox="1"/>
              <p:nvPr/>
            </p:nvSpPr>
            <p:spPr>
              <a:xfrm>
                <a:off x="7639888" y="307806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i="0" u="none" strike="noStrike" cap="none" dirty="0" err="1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Jhonatas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15;p35"/>
              <p:cNvSpPr txBox="1"/>
              <p:nvPr/>
            </p:nvSpPr>
            <p:spPr>
              <a:xfrm>
                <a:off x="9914217" y="312459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Nathalia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Monitora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436" y="563804"/>
              <a:ext cx="2088000" cy="2349992"/>
            </a:xfrm>
            <a:prstGeom prst="rect">
              <a:avLst/>
            </a:prstGeom>
          </p:spPr>
        </p:pic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9824" y="597820"/>
              <a:ext cx="2126503" cy="2315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757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1" t="10775" r="60048" b="41380"/>
          <a:stretch/>
        </p:blipFill>
        <p:spPr bwMode="auto">
          <a:xfrm>
            <a:off x="1040523" y="1103585"/>
            <a:ext cx="10117201" cy="501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1985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5" r="60048" b="12500"/>
          <a:stretch/>
        </p:blipFill>
        <p:spPr bwMode="auto">
          <a:xfrm>
            <a:off x="693683" y="756744"/>
            <a:ext cx="10373710" cy="564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377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9914" r="56161"/>
          <a:stretch/>
        </p:blipFill>
        <p:spPr bwMode="auto">
          <a:xfrm>
            <a:off x="536027" y="725214"/>
            <a:ext cx="11130455" cy="558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335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77" b="40517"/>
          <a:stretch/>
        </p:blipFill>
        <p:spPr bwMode="auto">
          <a:xfrm>
            <a:off x="1040524" y="647367"/>
            <a:ext cx="10331669" cy="581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8778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250"/>
          <a:stretch/>
        </p:blipFill>
        <p:spPr bwMode="auto">
          <a:xfrm>
            <a:off x="472966" y="539496"/>
            <a:ext cx="11185306" cy="5908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5840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250"/>
          <a:stretch/>
        </p:blipFill>
        <p:spPr bwMode="auto">
          <a:xfrm>
            <a:off x="630620" y="635246"/>
            <a:ext cx="11059182" cy="584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5256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36029" y="645623"/>
            <a:ext cx="11025351" cy="5629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965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" t="3879" r="52154" b="6250"/>
          <a:stretch/>
        </p:blipFill>
        <p:spPr bwMode="auto">
          <a:xfrm>
            <a:off x="536027" y="693682"/>
            <a:ext cx="10972802" cy="5549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088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9" r="51061" b="6250"/>
          <a:stretch/>
        </p:blipFill>
        <p:spPr bwMode="auto">
          <a:xfrm>
            <a:off x="536028" y="662151"/>
            <a:ext cx="11130455" cy="5758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624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/>
          <p:nvPr/>
        </p:nvSpPr>
        <p:spPr>
          <a:xfrm>
            <a:off x="1" y="2784144"/>
            <a:ext cx="12192000" cy="1030360"/>
          </a:xfrm>
          <a:prstGeom prst="rect">
            <a:avLst/>
          </a:prstGeom>
          <a:solidFill>
            <a:srgbClr val="BFD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/>
              <a:t>Tutorial no </a:t>
            </a:r>
            <a:r>
              <a:rPr lang="pt-BR" sz="4800" dirty="0" err="1" smtClean="0"/>
              <a:t>Visualg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901025" y="5639939"/>
            <a:ext cx="1885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u="sng" dirty="0">
                <a:hlinkClick r:id="rId3"/>
              </a:rPr>
              <a:t>http://visualg3.com.br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388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>
            <a:spLocks noGrp="1"/>
          </p:cNvSpPr>
          <p:nvPr>
            <p:ph type="body" idx="1"/>
          </p:nvPr>
        </p:nvSpPr>
        <p:spPr>
          <a:xfrm>
            <a:off x="5024943" y="1338520"/>
            <a:ext cx="7014657" cy="376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pt-BR" sz="1800" dirty="0" smtClean="0">
                <a:latin typeface="Calibri"/>
                <a:ea typeface="Calibri"/>
                <a:cs typeface="Calibri"/>
                <a:sym typeface="Calibri"/>
              </a:rPr>
              <a:t>Bacharel em Ciência da Computação (2018). Atualmente, é mestranda em Redes Inteligentes com ênfase em </a:t>
            </a:r>
            <a:r>
              <a:rPr lang="pt-BR" sz="1800" i="1" dirty="0" smtClean="0"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lang="pt-BR" sz="1800" dirty="0" smtClean="0">
                <a:latin typeface="Calibri"/>
                <a:ea typeface="Calibri"/>
                <a:cs typeface="Calibri"/>
                <a:sym typeface="Calibri"/>
              </a:rPr>
              <a:t> pela Universidade de São Paulo – USP (Instituto de Ciências Matemáticas e de Computação).</a:t>
            </a:r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pt-BR" sz="1800" dirty="0" smtClean="0">
                <a:latin typeface="Calibri"/>
                <a:ea typeface="Calibri"/>
                <a:cs typeface="Calibri"/>
                <a:sym typeface="Calibri"/>
              </a:rPr>
              <a:t>Possui experiência em projetos de pesquisa na área de Inteligência Artificial, com foco em Redes Neurais Convolucionais para detecção de enchentes a partir de imagens. </a:t>
            </a:r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pt-BR" sz="1800" dirty="0" smtClean="0">
                <a:latin typeface="Calibri"/>
                <a:ea typeface="Calibri"/>
                <a:cs typeface="Calibri"/>
                <a:sym typeface="Calibri"/>
              </a:rPr>
              <a:t>Possui experiência como monitora </a:t>
            </a:r>
            <a:r>
              <a:rPr lang="pt-BR" sz="1800" dirty="0" err="1" smtClean="0">
                <a:latin typeface="Calibri"/>
                <a:ea typeface="Calibri"/>
                <a:cs typeface="Calibri"/>
                <a:sym typeface="Calibri"/>
              </a:rPr>
              <a:t>EaD</a:t>
            </a:r>
            <a:r>
              <a:rPr lang="pt-BR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800" dirty="0" smtClean="0">
                <a:latin typeface="Calibri"/>
                <a:ea typeface="Calibri"/>
                <a:cs typeface="Calibri"/>
                <a:sym typeface="Calibri"/>
              </a:rPr>
              <a:t>na Universidade de São Paulo – USP. Onde atuou prestando assistência aos docentes e alunos nas mais diversas ferramentas de ensino a distância. </a:t>
            </a:r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lang="pt-BR" sz="18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 l="33781" t="14485" r="29686" b="14837"/>
          <a:stretch/>
        </p:blipFill>
        <p:spPr>
          <a:xfrm>
            <a:off x="1302750" y="253054"/>
            <a:ext cx="2015342" cy="217093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 txBox="1"/>
          <p:nvPr/>
        </p:nvSpPr>
        <p:spPr>
          <a:xfrm>
            <a:off x="0" y="2423986"/>
            <a:ext cx="4601029" cy="43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buClr>
                <a:schemeClr val="dk1"/>
              </a:buClr>
              <a:buSzPts val="1800"/>
            </a:pPr>
            <a:r>
              <a:rPr lang="pt-BR" sz="1800" b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Dheniffer</a:t>
            </a:r>
            <a:r>
              <a:rPr lang="pt-BR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Caroline </a:t>
            </a:r>
            <a:r>
              <a:rPr lang="pt-BR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Araújo </a:t>
            </a:r>
            <a:r>
              <a:rPr lang="pt-BR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Pessoa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Coordenadora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4834440" y="0"/>
            <a:ext cx="7357560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11111"/>
              <a:buFont typeface="Calibri"/>
              <a:buNone/>
            </a:pPr>
            <a:r>
              <a:rPr lang="pt-BR" sz="4000" b="1">
                <a:latin typeface="Calibri"/>
                <a:ea typeface="Calibri"/>
                <a:cs typeface="Calibri"/>
                <a:sym typeface="Calibri"/>
              </a:rPr>
              <a:t>APRESENTAÇÃO DA COORDENAÇÃO</a:t>
            </a:r>
            <a:endParaRPr/>
          </a:p>
        </p:txBody>
      </p:sp>
      <p:sp>
        <p:nvSpPr>
          <p:cNvPr id="132" name="Google Shape;132;p4"/>
          <p:cNvSpPr txBox="1"/>
          <p:nvPr/>
        </p:nvSpPr>
        <p:spPr>
          <a:xfrm>
            <a:off x="261906" y="3654137"/>
            <a:ext cx="3764662" cy="43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RESPONSABILIDADES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pt-B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pt-BR" sz="17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Planejamento e execução do curso;</a:t>
            </a:r>
            <a:endParaRPr sz="17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pt-B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pt-BR" sz="17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Interagir e orientar pedagogicamente;</a:t>
            </a:r>
            <a:endParaRPr sz="17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pt-B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pt-BR" sz="17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Acompanhar e avaliar as questões pedagógicas do curso; </a:t>
            </a:r>
            <a:endParaRPr sz="17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pt-B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pt-BR" sz="17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Acompanhar a execução do curso, visando o melhor cumprimento e aproveitamento por parte dos alunos; </a:t>
            </a:r>
            <a:endParaRPr sz="17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250"/>
          <a:stretch/>
        </p:blipFill>
        <p:spPr bwMode="auto">
          <a:xfrm>
            <a:off x="610731" y="569942"/>
            <a:ext cx="10866566" cy="57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066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246086" y="80989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Criar um novo arquivo e inserir seus dados</a:t>
            </a:r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250"/>
          <a:stretch/>
        </p:blipFill>
        <p:spPr bwMode="auto">
          <a:xfrm>
            <a:off x="649920" y="1182989"/>
            <a:ext cx="10866566" cy="51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972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736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824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824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824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824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824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8246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824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4834440" y="0"/>
            <a:ext cx="6457717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11111"/>
              <a:buFont typeface="Calibri"/>
              <a:buNone/>
            </a:pPr>
            <a:r>
              <a:rPr lang="pt-BR" sz="4000" b="1">
                <a:latin typeface="Calibri"/>
                <a:ea typeface="Calibri"/>
                <a:cs typeface="Calibri"/>
                <a:sym typeface="Calibri"/>
              </a:rPr>
              <a:t>APRESENTAÇÃO DO INSTRUTOR</a:t>
            </a:r>
            <a:endParaRPr/>
          </a:p>
        </p:txBody>
      </p:sp>
      <p:pic>
        <p:nvPicPr>
          <p:cNvPr id="140" name="Google Shape;14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355" y="297216"/>
            <a:ext cx="1880982" cy="220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6"/>
          <p:cNvSpPr txBox="1"/>
          <p:nvPr/>
        </p:nvSpPr>
        <p:spPr>
          <a:xfrm>
            <a:off x="1223098" y="2553807"/>
            <a:ext cx="2206439" cy="43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Hiram Amaral</a:t>
            </a:r>
            <a:r>
              <a:rPr lang="pt-BR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Instrutor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6"/>
          <p:cNvSpPr txBox="1"/>
          <p:nvPr/>
        </p:nvSpPr>
        <p:spPr>
          <a:xfrm>
            <a:off x="195806" y="3670662"/>
            <a:ext cx="37647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pt-BR"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RESPONSABILIDADES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Orientar os alunos durante a disciplina de lógica de programação para IA com python;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 Desenvolver o conteúdo da disciplina objetivando o aprendizado prática;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 Aplicar tarefas, exercícios e mini projetos para fixação do conhecimento ministrado;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 Incentivar e provocar o interesse e curiosidade dos alunos para engajamento com a disciplina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43" name="Google Shape;143;p36"/>
          <p:cNvSpPr txBox="1"/>
          <p:nvPr/>
        </p:nvSpPr>
        <p:spPr>
          <a:xfrm>
            <a:off x="4834450" y="589350"/>
            <a:ext cx="7153800" cy="52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Mestre em Engenharia Elétrica pela Universidade Federal do Amazonas - UFAM, na área de Sistemas de Automação e Controle. Possui licenciatura em Eletrônica pelo Centro Federal de Tecnologia do Paraná, Bacharelado em Ciências Econômicas pela Universidade Federal do Amazonas.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Experiência em Engenharia Industrial na Introdução de Novos Produtos, análise e customizações de projetos eletrônicos, treinamento de técnicos. Na docência atuei como instrutor de TVC no Senai, professor de Robótica e Educação tecnológica. Atuo também como professor voluntário de pré-cálculo, cálculo I e cálculo numérico na Escola Superior de Tecnologia (EST) da Universidade do Estado do Amazonas (UEA). 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Como </a:t>
            </a:r>
            <a:r>
              <a:rPr lang="pt-BR" b="1">
                <a:solidFill>
                  <a:schemeClr val="dk1"/>
                </a:solidFill>
              </a:rPr>
              <a:t>Instrutor / Professor ministrou os seguintes cursos: </a:t>
            </a:r>
            <a:r>
              <a:rPr lang="pt-BR">
                <a:solidFill>
                  <a:schemeClr val="dk1"/>
                </a:solidFill>
              </a:rPr>
              <a:t>a) Manutenção e Programação de Robôs Industriais; b) Eletricidade, eletromagnetismo e medidas elétricas; c) Microcontroladores , Arduino; d) Professor de robótica e educação tecnológica (Século); e) Automação, Robótica e Controle Aplicado (UFAM); f) Eletrônica, Automação e Informática no CETAM; g) Escritório inteligente Arm e Zib-Bee;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h) Automação com Arduino e RaspBerry PI; i) Automação com CLP; j) Automação residencial:  Câmeras e cercas elétricas.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Atualmente atuo como pesquisador responsável pela Plataforma de Hardware do Projeto GAIT ( Convênio UEA / SAMSUNG).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4" name="Google Shape;144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824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824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824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" t="5173" r="50000" b="6250"/>
          <a:stretch/>
        </p:blipFill>
        <p:spPr bwMode="auto">
          <a:xfrm>
            <a:off x="283780" y="538466"/>
            <a:ext cx="11655972" cy="5918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599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4" r="50000" b="6250"/>
          <a:stretch/>
        </p:blipFill>
        <p:spPr bwMode="auto">
          <a:xfrm>
            <a:off x="536027" y="662152"/>
            <a:ext cx="11288111" cy="5606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6550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8550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8550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855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855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855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7"/>
          <p:cNvSpPr txBox="1">
            <a:spLocks noGrp="1"/>
          </p:cNvSpPr>
          <p:nvPr>
            <p:ph type="title"/>
          </p:nvPr>
        </p:nvSpPr>
        <p:spPr>
          <a:xfrm>
            <a:off x="4834440" y="0"/>
            <a:ext cx="6457717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11111"/>
              <a:buFont typeface="Calibri"/>
              <a:buNone/>
            </a:pPr>
            <a:r>
              <a:rPr lang="pt-BR" sz="4000" b="1">
                <a:latin typeface="Calibri"/>
                <a:ea typeface="Calibri"/>
                <a:cs typeface="Calibri"/>
                <a:sym typeface="Calibri"/>
              </a:rPr>
              <a:t>APRESENTAÇÃO DO INSTRUTOR</a:t>
            </a:r>
            <a:endParaRPr/>
          </a:p>
        </p:txBody>
      </p:sp>
      <p:sp>
        <p:nvSpPr>
          <p:cNvPr id="152" name="Google Shape;152;p37"/>
          <p:cNvSpPr txBox="1">
            <a:spLocks noGrp="1"/>
          </p:cNvSpPr>
          <p:nvPr>
            <p:ph type="body" idx="1"/>
          </p:nvPr>
        </p:nvSpPr>
        <p:spPr>
          <a:xfrm>
            <a:off x="5024950" y="669725"/>
            <a:ext cx="7014600" cy="57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Graduando em Sistemas de Informação </a:t>
            </a:r>
            <a:r>
              <a:rPr lang="pt-BR" sz="1500">
                <a:latin typeface="Arial"/>
                <a:ea typeface="Arial"/>
                <a:cs typeface="Arial"/>
                <a:sym typeface="Arial"/>
              </a:rPr>
              <a:t>pela Escola Superior de Tecnologia (EST) da Universidade do Estado do Amazonas (UEA).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latin typeface="Arial"/>
                <a:ea typeface="Arial"/>
                <a:cs typeface="Arial"/>
                <a:sym typeface="Arial"/>
              </a:rPr>
              <a:t>Bacharel em Geofísica, mestre em Métodos Sísmicos com ênfase em Processamento e Modelagem numérica digital, e Doutor em Processamento e Modelagem digitais de Dados Geofísicos pela Universidade Federal do Pará. Possui formação pelo Centro de Instrução Almirante Braz de Aguiar (CIABA), em Ciências Náuticas - Segundo Oficial de Náutica da Marinha Mercante do Brasil.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latin typeface="Arial"/>
                <a:ea typeface="Arial"/>
                <a:cs typeface="Arial"/>
                <a:sym typeface="Arial"/>
              </a:rPr>
              <a:t>Possui experiência em aquisição, processamento de dados digitais e interpretação de dados dos métodos sísmico de reflexão, eletromagnético (MCSem), magnético, SLINGRAM, GPR, SP e Eletrorresistividade.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latin typeface="Arial"/>
                <a:ea typeface="Arial"/>
                <a:cs typeface="Arial"/>
                <a:sym typeface="Arial"/>
              </a:rPr>
              <a:t>Desenvolveu trabalhos na construção de softwares presentes nas etapas do processamento de dados sísmicos digitais em linguagem Fortran, Matlab, Shell Script, seismic unix, dentre outros. Além disso, tem experiência lecionando a nível de graduação e pós-graduação em disciplinas relacionadas à programação, processamento e modelagem sísmica e matemática.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latin typeface="Arial"/>
                <a:ea typeface="Arial"/>
                <a:cs typeface="Arial"/>
                <a:sym typeface="Arial"/>
              </a:rPr>
              <a:t>Tem experiência em viagens nacionais e internacionais, juntamente com vivência de administração, gestão, operação, inspeção e auditoria a bordo de navios de produtos claros e escuros.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latin typeface="Arial"/>
                <a:ea typeface="Arial"/>
                <a:cs typeface="Arial"/>
                <a:sym typeface="Arial"/>
              </a:rPr>
              <a:t>Atualmente atuo como Pesquisador Júnior no Projeto GAIT (convênio UEA/SAMSUNG).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37"/>
          <p:cNvSpPr txBox="1"/>
          <p:nvPr/>
        </p:nvSpPr>
        <p:spPr>
          <a:xfrm>
            <a:off x="261906" y="3654137"/>
            <a:ext cx="37647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RESPONSABILIDADES</a:t>
            </a: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Orientar os alunos durante a disciplina de lógica de programação para IA com </a:t>
            </a:r>
            <a:r>
              <a:rPr lang="pt-B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pt-B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 Desenvolver o conteúdo da disciplina objetivando o aprendizado prática;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 Aplicar tarefas, exercícios e mini projetos para fixação do conhecimento ministrado;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 Incentivar e provocar o interesse e curiosidade dos alunos para engajamento com a disciplina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7165" y="314929"/>
            <a:ext cx="2238304" cy="212054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7"/>
          <p:cNvSpPr txBox="1"/>
          <p:nvPr/>
        </p:nvSpPr>
        <p:spPr>
          <a:xfrm>
            <a:off x="1180986" y="2512755"/>
            <a:ext cx="2206439" cy="43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Diogo Rezende</a:t>
            </a:r>
            <a:r>
              <a:rPr lang="pt-BR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Instrutor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855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855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/>
          <p:nvPr/>
        </p:nvSpPr>
        <p:spPr>
          <a:xfrm>
            <a:off x="1" y="2784144"/>
            <a:ext cx="12192000" cy="1030360"/>
          </a:xfrm>
          <a:prstGeom prst="rect">
            <a:avLst/>
          </a:prstGeom>
          <a:solidFill>
            <a:srgbClr val="BFD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Instalando o Python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615467" y="4378698"/>
            <a:ext cx="29610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3"/>
              </a:rPr>
              <a:t>https://www.python.org/downloads</a:t>
            </a:r>
            <a:r>
              <a:rPr lang="pt-BR" dirty="0" smtClean="0">
                <a:hlinkClick r:id="rId3"/>
              </a:rPr>
              <a:t>/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61983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3" t="5173" b="6250"/>
          <a:stretch/>
        </p:blipFill>
        <p:spPr bwMode="auto">
          <a:xfrm>
            <a:off x="378373" y="630620"/>
            <a:ext cx="11508827" cy="58560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7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6" t="18934" r="62291" b="25183"/>
          <a:stretch/>
        </p:blipFill>
        <p:spPr bwMode="auto">
          <a:xfrm>
            <a:off x="1048868" y="618563"/>
            <a:ext cx="9359155" cy="58302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7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3" t="19117" r="62298" b="25000"/>
          <a:stretch/>
        </p:blipFill>
        <p:spPr bwMode="auto">
          <a:xfrm>
            <a:off x="1559860" y="699245"/>
            <a:ext cx="9063317" cy="56692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7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3" t="18750" r="62298" b="26103"/>
          <a:stretch/>
        </p:blipFill>
        <p:spPr bwMode="auto">
          <a:xfrm>
            <a:off x="1828799" y="833717"/>
            <a:ext cx="8495852" cy="52443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7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9" t="13236" r="60848" b="22059"/>
          <a:stretch/>
        </p:blipFill>
        <p:spPr bwMode="auto">
          <a:xfrm>
            <a:off x="1640539" y="753035"/>
            <a:ext cx="9399035" cy="5459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6748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98" b="32759"/>
          <a:stretch/>
        </p:blipFill>
        <p:spPr bwMode="auto">
          <a:xfrm>
            <a:off x="693682" y="977462"/>
            <a:ext cx="10594428" cy="491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6748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98" b="25000"/>
          <a:stretch/>
        </p:blipFill>
        <p:spPr bwMode="auto">
          <a:xfrm>
            <a:off x="536028" y="693683"/>
            <a:ext cx="1059442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674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>
            <a:spLocks noGrp="1"/>
          </p:cNvSpPr>
          <p:nvPr>
            <p:ph type="body" idx="1"/>
          </p:nvPr>
        </p:nvSpPr>
        <p:spPr>
          <a:xfrm>
            <a:off x="5024943" y="1338520"/>
            <a:ext cx="7014657" cy="376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pt-BR" sz="1800" dirty="0" smtClean="0">
                <a:latin typeface="Calibri"/>
                <a:ea typeface="Calibri"/>
                <a:cs typeface="Calibri"/>
                <a:sym typeface="Calibri"/>
              </a:rPr>
              <a:t>Cursou Licenciatura em computação na UEA;</a:t>
            </a:r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pt-BR" sz="1800" dirty="0" smtClean="0">
                <a:latin typeface="Calibri"/>
                <a:ea typeface="Calibri"/>
                <a:cs typeface="Calibri"/>
                <a:sym typeface="Calibri"/>
              </a:rPr>
              <a:t>Possui experiência na área de software de gestão empresarial;</a:t>
            </a:r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pt-BR" sz="1800" dirty="0" smtClean="0">
                <a:latin typeface="Calibri"/>
                <a:ea typeface="Calibri"/>
                <a:cs typeface="Calibri"/>
                <a:sym typeface="Calibri"/>
              </a:rPr>
              <a:t>Possui experiência na área de desenvolvimento de sites/e-commerce;</a:t>
            </a:r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lang="pt-BR" sz="18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lang="pt-BR" sz="18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1294300" y="2640068"/>
            <a:ext cx="2164327" cy="43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 b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Jhonatas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4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4834440" y="0"/>
            <a:ext cx="7357560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11111"/>
              <a:buFont typeface="Calibri"/>
              <a:buNone/>
            </a:pPr>
            <a:r>
              <a:rPr lang="pt-BR" sz="4000" b="1">
                <a:latin typeface="Calibri"/>
                <a:ea typeface="Calibri"/>
                <a:cs typeface="Calibri"/>
                <a:sym typeface="Calibri"/>
              </a:rPr>
              <a:t>APRESENTAÇÃO DA COORDENAÇÃO</a:t>
            </a:r>
            <a:endParaRPr/>
          </a:p>
        </p:txBody>
      </p:sp>
      <p:sp>
        <p:nvSpPr>
          <p:cNvPr id="132" name="Google Shape;132;p4"/>
          <p:cNvSpPr txBox="1"/>
          <p:nvPr/>
        </p:nvSpPr>
        <p:spPr>
          <a:xfrm>
            <a:off x="261906" y="3498689"/>
            <a:ext cx="4335494" cy="43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RESPONSABILIDADES</a:t>
            </a:r>
            <a:endParaRPr dirty="0"/>
          </a:p>
          <a:p>
            <a:pPr algn="just">
              <a:buSzPts val="1400"/>
            </a:pPr>
            <a:r>
              <a:rPr lang="pt-BR" sz="24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Dar apoio aos estudantes;</a:t>
            </a:r>
            <a:endParaRPr lang="pt-BR"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algn="just">
              <a:buSzPts val="1400"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Acompanhar o processo de adaptação do alunos;</a:t>
            </a:r>
            <a:endParaRPr lang="pt-BR"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algn="just">
              <a:buSzPts val="1400"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Repassar os informes dos professores;</a:t>
            </a:r>
            <a:endParaRPr lang="pt-BR"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algn="just">
              <a:buSzPts val="1400"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Acompanhar os alunos nas práticas.</a:t>
            </a:r>
            <a:endParaRPr lang="pt-BR"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300" y="278379"/>
            <a:ext cx="2164327" cy="23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0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/>
          <p:nvPr/>
        </p:nvSpPr>
        <p:spPr>
          <a:xfrm>
            <a:off x="1" y="2784144"/>
            <a:ext cx="12192000" cy="1030360"/>
          </a:xfrm>
          <a:prstGeom prst="rect">
            <a:avLst/>
          </a:prstGeom>
          <a:solidFill>
            <a:srgbClr val="BFD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Instalando </a:t>
            </a:r>
            <a:r>
              <a:rPr lang="pt-BR" sz="4800"/>
              <a:t>o Anaconda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0796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9" t="4742" r="2123" b="6250"/>
          <a:stretch/>
        </p:blipFill>
        <p:spPr bwMode="auto">
          <a:xfrm>
            <a:off x="599090" y="624770"/>
            <a:ext cx="10878207" cy="57616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66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5" b="6250"/>
          <a:stretch/>
        </p:blipFill>
        <p:spPr bwMode="auto">
          <a:xfrm>
            <a:off x="851337" y="599090"/>
            <a:ext cx="10846676" cy="58615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54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4" t="15949" r="56769" b="6250"/>
          <a:stretch/>
        </p:blipFill>
        <p:spPr bwMode="auto">
          <a:xfrm>
            <a:off x="2364827" y="725214"/>
            <a:ext cx="7630510" cy="56913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etângulo de cantos arredondados 1"/>
          <p:cNvSpPr/>
          <p:nvPr/>
        </p:nvSpPr>
        <p:spPr>
          <a:xfrm>
            <a:off x="2364827" y="937846"/>
            <a:ext cx="6842235" cy="79716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023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4" t="18333" r="62788" b="24167"/>
          <a:stretch/>
        </p:blipFill>
        <p:spPr bwMode="auto">
          <a:xfrm>
            <a:off x="2026920" y="762000"/>
            <a:ext cx="8157873" cy="5532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54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3" t="15064" r="52413" b="14744"/>
          <a:stretch/>
        </p:blipFill>
        <p:spPr bwMode="auto">
          <a:xfrm>
            <a:off x="1172308" y="773723"/>
            <a:ext cx="9706708" cy="51347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54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9" t="13782" r="58915" b="18590"/>
          <a:stretch/>
        </p:blipFill>
        <p:spPr bwMode="auto">
          <a:xfrm>
            <a:off x="1641232" y="633045"/>
            <a:ext cx="8675076" cy="56321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5429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3" t="15064" r="59818" b="19872"/>
          <a:stretch/>
        </p:blipFill>
        <p:spPr bwMode="auto">
          <a:xfrm>
            <a:off x="1359877" y="656492"/>
            <a:ext cx="9065460" cy="5509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11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5" t="13462" r="58101" b="20193"/>
          <a:stretch/>
        </p:blipFill>
        <p:spPr bwMode="auto">
          <a:xfrm>
            <a:off x="1477108" y="656492"/>
            <a:ext cx="9079098" cy="5416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09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89" t="9914" r="10016" b="6250"/>
          <a:stretch/>
        </p:blipFill>
        <p:spPr bwMode="auto">
          <a:xfrm>
            <a:off x="1545021" y="693683"/>
            <a:ext cx="8891752" cy="57859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78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>
            <a:spLocks noGrp="1"/>
          </p:cNvSpPr>
          <p:nvPr>
            <p:ph type="body" idx="1"/>
          </p:nvPr>
        </p:nvSpPr>
        <p:spPr>
          <a:xfrm>
            <a:off x="5024943" y="1338520"/>
            <a:ext cx="7014657" cy="376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pt-BR" sz="1800" dirty="0" smtClean="0">
                <a:latin typeface="Calibri"/>
                <a:ea typeface="Calibri"/>
                <a:cs typeface="Calibri"/>
                <a:sym typeface="Calibri"/>
              </a:rPr>
              <a:t>Bacharel em Direito pela Universidade Paulista (UNIP), técnica em Administração pelo Instituto Federal do Amazonas (IFAM).</a:t>
            </a:r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pt-BR" sz="1800" dirty="0" smtClean="0">
                <a:latin typeface="Calibri"/>
                <a:ea typeface="Calibri"/>
                <a:cs typeface="Calibri"/>
                <a:sym typeface="Calibri"/>
              </a:rPr>
              <a:t>Cursou informática do nível básico ao avançado pela Instituição Qualifica -  Capacitação e Gerenciamento de Cursos.</a:t>
            </a:r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pt-BR" sz="1800" dirty="0" smtClean="0">
                <a:latin typeface="Calibri"/>
                <a:ea typeface="Calibri"/>
                <a:cs typeface="Calibri"/>
                <a:sym typeface="Calibri"/>
              </a:rPr>
              <a:t>Possui experiência em monitoria na área de informática pelo Instituto Federal do Amazonas (IFAM).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4834440" y="0"/>
            <a:ext cx="7357560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11111"/>
              <a:buFont typeface="Calibri"/>
              <a:buNone/>
            </a:pPr>
            <a:r>
              <a:rPr lang="pt-BR" sz="4000" b="1">
                <a:latin typeface="Calibri"/>
                <a:ea typeface="Calibri"/>
                <a:cs typeface="Calibri"/>
                <a:sym typeface="Calibri"/>
              </a:rPr>
              <a:t>APRESENTAÇÃO DA COORDENAÇÃO</a:t>
            </a:r>
            <a:endParaRPr/>
          </a:p>
        </p:txBody>
      </p:sp>
      <p:sp>
        <p:nvSpPr>
          <p:cNvPr id="132" name="Google Shape;132;p4"/>
          <p:cNvSpPr txBox="1"/>
          <p:nvPr/>
        </p:nvSpPr>
        <p:spPr>
          <a:xfrm>
            <a:off x="261906" y="3553929"/>
            <a:ext cx="3764662" cy="43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RESPONSABILIDADES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pt-BR" sz="1800" b="0" i="0" u="none" strike="noStrike" cap="none" dirty="0" smtClean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pt-BR" sz="1800" b="0" i="0" u="none" strike="noStrike" cap="none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</a:t>
            </a:r>
            <a:r>
              <a:rPr lang="pt-BR" sz="18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 </a:t>
            </a:r>
            <a:r>
              <a:rPr lang="pt-BR" sz="1800" b="0" i="0" u="none" strike="noStrike" cap="none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Dar apoio aos estudantes;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</a:t>
            </a:r>
            <a:r>
              <a:rPr lang="pt-BR" sz="1800" b="0" i="0" u="none" strike="noStrike" cap="none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 Acompanhar o processo de adaptação do alunos;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3</a:t>
            </a:r>
            <a:r>
              <a:rPr lang="pt-BR" sz="1800" b="0" i="0" u="none" strike="noStrike" cap="none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 Repassar os informes dos professores;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pt-BR" sz="1800" b="0" i="0" u="none" strike="noStrike" cap="none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4. Acompanhar os alunos nas práticas.</a:t>
            </a:r>
            <a:endParaRPr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30;p4"/>
          <p:cNvSpPr txBox="1"/>
          <p:nvPr/>
        </p:nvSpPr>
        <p:spPr>
          <a:xfrm>
            <a:off x="1294300" y="2640068"/>
            <a:ext cx="2164327" cy="43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Nathalia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4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Monitora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361398" y="222578"/>
            <a:ext cx="2030132" cy="238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90" y="217586"/>
            <a:ext cx="2084545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1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8" t="8621" r="10502" b="9482"/>
          <a:stretch/>
        </p:blipFill>
        <p:spPr bwMode="auto">
          <a:xfrm>
            <a:off x="2396359" y="567559"/>
            <a:ext cx="7472856" cy="59908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78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5172" r="50000" b="10776"/>
          <a:stretch/>
        </p:blipFill>
        <p:spPr bwMode="auto">
          <a:xfrm>
            <a:off x="157656" y="693682"/>
            <a:ext cx="11816356" cy="57071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78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9" t="9914" r="59440" b="6250"/>
          <a:stretch/>
        </p:blipFill>
        <p:spPr bwMode="auto">
          <a:xfrm>
            <a:off x="2837792" y="725214"/>
            <a:ext cx="6810705" cy="5429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67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" t="9915" r="61019" b="20688"/>
          <a:stretch/>
        </p:blipFill>
        <p:spPr bwMode="auto">
          <a:xfrm>
            <a:off x="1513489" y="1008993"/>
            <a:ext cx="9333186" cy="507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69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/>
        </p:nvSpPr>
        <p:spPr>
          <a:xfrm>
            <a:off x="1" y="2784144"/>
            <a:ext cx="12192000" cy="1030360"/>
          </a:xfrm>
          <a:prstGeom prst="rect">
            <a:avLst/>
          </a:prstGeom>
          <a:solidFill>
            <a:srgbClr val="BFD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Testando o Jupyter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511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5" t="3879" r="60655" b="6250"/>
          <a:stretch/>
        </p:blipFill>
        <p:spPr bwMode="auto">
          <a:xfrm>
            <a:off x="2743200" y="441434"/>
            <a:ext cx="6905297" cy="60749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54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" t="6466" r="61990" b="26293"/>
          <a:stretch/>
        </p:blipFill>
        <p:spPr bwMode="auto">
          <a:xfrm>
            <a:off x="1324303" y="1008994"/>
            <a:ext cx="9301655" cy="49188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5173" r="50000" b="6250"/>
          <a:stretch/>
        </p:blipFill>
        <p:spPr bwMode="auto">
          <a:xfrm>
            <a:off x="252248" y="599089"/>
            <a:ext cx="11603421" cy="59060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14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6034" r="50000" b="6034"/>
          <a:stretch/>
        </p:blipFill>
        <p:spPr bwMode="auto">
          <a:xfrm>
            <a:off x="462456" y="425670"/>
            <a:ext cx="11130454" cy="60122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50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" r="54339" b="12500"/>
          <a:stretch/>
        </p:blipFill>
        <p:spPr bwMode="auto">
          <a:xfrm>
            <a:off x="693682" y="677917"/>
            <a:ext cx="10720552" cy="54706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14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1046791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5. APRESENTAÇÃO DA ESTRATÉGIA DE </a:t>
            </a:r>
            <a:br>
              <a:rPr lang="pt-BR" sz="3600" b="1">
                <a:latin typeface="Calibri"/>
                <a:ea typeface="Calibri"/>
                <a:cs typeface="Calibri"/>
                <a:sym typeface="Calibri"/>
              </a:rPr>
            </a:b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ENSINO-APRENDIZAGEM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VISÃO GERAL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250" y="256241"/>
            <a:ext cx="9010650" cy="4288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44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" r="50000" b="6250"/>
          <a:stretch/>
        </p:blipFill>
        <p:spPr bwMode="auto">
          <a:xfrm>
            <a:off x="851339" y="742662"/>
            <a:ext cx="10594428" cy="5626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40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5;p24"/>
          <p:cNvSpPr txBox="1"/>
          <p:nvPr/>
        </p:nvSpPr>
        <p:spPr>
          <a:xfrm>
            <a:off x="1" y="2784144"/>
            <a:ext cx="12192000" cy="1030360"/>
          </a:xfrm>
          <a:prstGeom prst="rect">
            <a:avLst/>
          </a:prstGeom>
          <a:solidFill>
            <a:srgbClr val="BFD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Instalando o </a:t>
            </a:r>
            <a:r>
              <a:rPr lang="pt-BR" sz="48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Matplotlib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410875" y="6185647"/>
            <a:ext cx="18453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3"/>
              </a:rPr>
              <a:t>https://matplotlib.org</a:t>
            </a:r>
            <a:r>
              <a:rPr lang="pt-BR" dirty="0" smtClean="0">
                <a:hlinkClick r:id="rId3"/>
              </a:rPr>
              <a:t>/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419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5" r="51215" b="6250"/>
          <a:stretch/>
        </p:blipFill>
        <p:spPr bwMode="auto">
          <a:xfrm>
            <a:off x="268940" y="753035"/>
            <a:ext cx="11591365" cy="543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5410875" y="6185647"/>
            <a:ext cx="18453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4"/>
              </a:rPr>
              <a:t>https://matplotlib.org</a:t>
            </a:r>
            <a:r>
              <a:rPr lang="pt-BR" dirty="0" smtClean="0">
                <a:hlinkClick r:id="rId4"/>
              </a:rPr>
              <a:t>/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237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2" r="51318" b="9191"/>
          <a:stretch/>
        </p:blipFill>
        <p:spPr bwMode="auto">
          <a:xfrm>
            <a:off x="295837" y="645458"/>
            <a:ext cx="11510682" cy="5755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79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7" r="51008" b="6250"/>
          <a:stretch/>
        </p:blipFill>
        <p:spPr bwMode="auto">
          <a:xfrm>
            <a:off x="322729" y="591670"/>
            <a:ext cx="11483789" cy="5851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4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7" r="50800" b="6250"/>
          <a:stretch/>
        </p:blipFill>
        <p:spPr bwMode="auto">
          <a:xfrm>
            <a:off x="457199" y="645459"/>
            <a:ext cx="11295529" cy="5730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414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5" t="4411" r="51111" b="5147"/>
          <a:stretch/>
        </p:blipFill>
        <p:spPr bwMode="auto">
          <a:xfrm>
            <a:off x="403410" y="564775"/>
            <a:ext cx="11456895" cy="588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65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" t="4045" r="51110" b="6250"/>
          <a:stretch/>
        </p:blipFill>
        <p:spPr bwMode="auto">
          <a:xfrm>
            <a:off x="403410" y="779928"/>
            <a:ext cx="11376213" cy="5540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65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5" r="51111" b="6250"/>
          <a:stretch/>
        </p:blipFill>
        <p:spPr bwMode="auto">
          <a:xfrm>
            <a:off x="510987" y="753033"/>
            <a:ext cx="11187953" cy="5540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65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6" r="51422" b="6250"/>
          <a:stretch/>
        </p:blipFill>
        <p:spPr bwMode="auto">
          <a:xfrm>
            <a:off x="564776" y="645459"/>
            <a:ext cx="11107271" cy="568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65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</TotalTime>
  <Words>1416</Words>
  <Application>Microsoft Office PowerPoint</Application>
  <PresentationFormat>Personalizar</PresentationFormat>
  <Paragraphs>410</Paragraphs>
  <Slides>137</Slides>
  <Notes>134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137</vt:i4>
      </vt:variant>
    </vt:vector>
  </HeadingPairs>
  <TitlesOfParts>
    <vt:vector size="144" baseType="lpstr">
      <vt:lpstr>Arial</vt:lpstr>
      <vt:lpstr>Twentieth Century</vt:lpstr>
      <vt:lpstr>Noto Sans Symbols</vt:lpstr>
      <vt:lpstr>Tahoma</vt:lpstr>
      <vt:lpstr>Times New Roman</vt:lpstr>
      <vt:lpstr>Calibri</vt:lpstr>
      <vt:lpstr>Integral</vt:lpstr>
      <vt:lpstr>Apresentação do PowerPoint</vt:lpstr>
      <vt:lpstr>SUMÁRIO DA APRESENTAÇÃO</vt:lpstr>
      <vt:lpstr>1. APRESENTAÇÃO DOS INSTRUTORES</vt:lpstr>
      <vt:lpstr>APRESENTAÇÃO DA COORDENAÇÃO</vt:lpstr>
      <vt:lpstr>APRESENTAÇÃO DO INSTRUTOR</vt:lpstr>
      <vt:lpstr>APRESENTAÇÃO DO INSTRUTOR</vt:lpstr>
      <vt:lpstr>APRESENTAÇÃO DA COORDENAÇÃO</vt:lpstr>
      <vt:lpstr>APRESENTAÇÃO DA COORDENAÇÃO</vt:lpstr>
      <vt:lpstr>5. APRESENTAÇÃO DA ESTRATÉGIA DE  ENSINO-APRENDIZAGEM</vt:lpstr>
      <vt:lpstr>5. APRESENTAÇÃO DA ESTRATÉGIA DE  ENSINO-APRENDIZAGEM</vt:lpstr>
      <vt:lpstr>5. APRESENTAÇÃO DA ESTRATÉGIA DE  ENSINO-APRENDIZAGEM</vt:lpstr>
      <vt:lpstr>Montagem do ambiente de desenvolvimento e estudos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LINGUAGEM DE PROGRAMAÇÃO PARA IA COM PYTHON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Andreza Mourão</dc:creator>
  <cp:lastModifiedBy>Hiram Amaral</cp:lastModifiedBy>
  <cp:revision>52</cp:revision>
  <cp:lastPrinted>2022-02-19T14:03:37Z</cp:lastPrinted>
  <dcterms:created xsi:type="dcterms:W3CDTF">2021-12-05T21:57:17Z</dcterms:created>
  <dcterms:modified xsi:type="dcterms:W3CDTF">2022-02-19T23:07:42Z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